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71" r:id="rId5"/>
    <p:sldId id="259" r:id="rId6"/>
    <p:sldId id="260" r:id="rId7"/>
    <p:sldId id="270" r:id="rId8"/>
    <p:sldId id="261" r:id="rId9"/>
    <p:sldId id="272" r:id="rId10"/>
    <p:sldId id="273" r:id="rId11"/>
    <p:sldId id="274" r:id="rId12"/>
    <p:sldId id="275" r:id="rId13"/>
    <p:sldId id="276" r:id="rId14"/>
    <p:sldId id="277" r:id="rId15"/>
    <p:sldId id="285" r:id="rId16"/>
    <p:sldId id="262" r:id="rId17"/>
    <p:sldId id="279" r:id="rId18"/>
    <p:sldId id="328" r:id="rId19"/>
    <p:sldId id="278" r:id="rId20"/>
    <p:sldId id="263" r:id="rId21"/>
    <p:sldId id="291" r:id="rId22"/>
    <p:sldId id="312" r:id="rId23"/>
    <p:sldId id="286" r:id="rId24"/>
    <p:sldId id="292" r:id="rId25"/>
    <p:sldId id="329" r:id="rId26"/>
    <p:sldId id="330" r:id="rId27"/>
    <p:sldId id="264" r:id="rId28"/>
    <p:sldId id="287" r:id="rId29"/>
    <p:sldId id="288" r:id="rId30"/>
    <p:sldId id="289" r:id="rId31"/>
    <p:sldId id="314" r:id="rId32"/>
    <p:sldId id="331" r:id="rId33"/>
    <p:sldId id="290" r:id="rId34"/>
    <p:sldId id="293" r:id="rId35"/>
    <p:sldId id="280" r:id="rId36"/>
    <p:sldId id="265" r:id="rId37"/>
    <p:sldId id="294" r:id="rId38"/>
    <p:sldId id="295" r:id="rId39"/>
    <p:sldId id="299" r:id="rId40"/>
    <p:sldId id="300" r:id="rId41"/>
    <p:sldId id="296" r:id="rId42"/>
    <p:sldId id="345" r:id="rId43"/>
    <p:sldId id="346" r:id="rId44"/>
    <p:sldId id="347" r:id="rId45"/>
    <p:sldId id="297" r:id="rId46"/>
    <p:sldId id="304" r:id="rId47"/>
    <p:sldId id="332" r:id="rId48"/>
    <p:sldId id="334" r:id="rId49"/>
    <p:sldId id="339" r:id="rId50"/>
    <p:sldId id="340" r:id="rId51"/>
    <p:sldId id="341" r:id="rId52"/>
    <p:sldId id="342" r:id="rId53"/>
    <p:sldId id="343" r:id="rId54"/>
    <p:sldId id="344" r:id="rId55"/>
    <p:sldId id="281" r:id="rId56"/>
    <p:sldId id="267" r:id="rId57"/>
    <p:sldId id="307" r:id="rId58"/>
    <p:sldId id="308" r:id="rId59"/>
    <p:sldId id="309" r:id="rId60"/>
    <p:sldId id="310"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11" r:id="rId74"/>
    <p:sldId id="301" r:id="rId75"/>
    <p:sldId id="315" r:id="rId76"/>
    <p:sldId id="282" r:id="rId77"/>
    <p:sldId id="268" r:id="rId78"/>
    <p:sldId id="335" r:id="rId79"/>
    <p:sldId id="336" r:id="rId80"/>
    <p:sldId id="337" r:id="rId81"/>
    <p:sldId id="338" r:id="rId82"/>
    <p:sldId id="283" r:id="rId83"/>
    <p:sldId id="305" r:id="rId84"/>
    <p:sldId id="269" r:id="rId85"/>
    <p:sldId id="28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0E139-BB19-4CC9-B13F-A9C9D4D5F50C}" type="datetimeFigureOut">
              <a:rPr lang="en-US" smtClean="0"/>
              <a:pPr/>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F0177-0788-482A-96E3-C32B38491AA1}" type="slidenum">
              <a:rPr lang="en-US" smtClean="0"/>
              <a:pPr/>
              <a:t>‹#›</a:t>
            </a:fld>
            <a:endParaRPr lang="en-US"/>
          </a:p>
        </p:txBody>
      </p:sp>
    </p:spTree>
    <p:extLst>
      <p:ext uri="{BB962C8B-B14F-4D97-AF65-F5344CB8AC3E}">
        <p14:creationId xmlns:p14="http://schemas.microsoft.com/office/powerpoint/2010/main" xmlns="" val="113523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F0177-0788-482A-96E3-C32B38491AA1}" type="slidenum">
              <a:rPr lang="en-US" smtClean="0"/>
              <a:pPr/>
              <a:t>60</a:t>
            </a:fld>
            <a:endParaRPr lang="en-US"/>
          </a:p>
        </p:txBody>
      </p:sp>
    </p:spTree>
    <p:extLst>
      <p:ext uri="{BB962C8B-B14F-4D97-AF65-F5344CB8AC3E}">
        <p14:creationId xmlns:p14="http://schemas.microsoft.com/office/powerpoint/2010/main" xmlns="" val="150530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F0177-0788-482A-96E3-C32B38491AA1}" type="slidenum">
              <a:rPr lang="en-US" smtClean="0"/>
              <a:pPr/>
              <a:t>72</a:t>
            </a:fld>
            <a:endParaRPr lang="en-US"/>
          </a:p>
        </p:txBody>
      </p:sp>
    </p:spTree>
    <p:extLst>
      <p:ext uri="{BB962C8B-B14F-4D97-AF65-F5344CB8AC3E}">
        <p14:creationId xmlns:p14="http://schemas.microsoft.com/office/powerpoint/2010/main" xmlns="" val="367388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IISWC'09</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2009 David J. </a:t>
            </a:r>
            <a:r>
              <a:rPr lang="en-US" altLang="en-US" err="1"/>
              <a:t>Lilja</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F885A6D-EB3F-42DD-88E3-8F8D21AE0F43}" type="slidenum">
              <a:rPr lang="en-US" altLang="en-US"/>
              <a:pPr/>
              <a:t>‹#›</a:t>
            </a:fld>
            <a:endParaRPr lang="en-US" altLang="en-US"/>
          </a:p>
        </p:txBody>
      </p:sp>
    </p:spTree>
    <p:extLst>
      <p:ext uri="{BB962C8B-B14F-4D97-AF65-F5344CB8AC3E}">
        <p14:creationId xmlns:p14="http://schemas.microsoft.com/office/powerpoint/2010/main" xmlns="" val="16048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IISWC'09</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2009 David J. </a:t>
            </a:r>
            <a:r>
              <a:rPr lang="en-US" altLang="en-US" err="1"/>
              <a:t>Lilja</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840D50D0-62E0-44F7-8A59-5025EFFE2260}" type="slidenum">
              <a:rPr lang="en-US" altLang="en-US"/>
              <a:pPr/>
              <a:t>‹#›</a:t>
            </a:fld>
            <a:endParaRPr lang="en-US" altLang="en-US"/>
          </a:p>
        </p:txBody>
      </p:sp>
    </p:spTree>
    <p:extLst>
      <p:ext uri="{BB962C8B-B14F-4D97-AF65-F5344CB8AC3E}">
        <p14:creationId xmlns:p14="http://schemas.microsoft.com/office/powerpoint/2010/main" xmlns="" val="105795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a:t>IISWC'09</a:t>
            </a: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a:t>Copyright 2009 David J. </a:t>
            </a:r>
            <a:r>
              <a:rPr lang="en-US" altLang="en-US" err="1"/>
              <a:t>Lilja</a:t>
            </a:r>
            <a:endParaRPr lang="en-US" altLang="en-US"/>
          </a:p>
        </p:txBody>
      </p:sp>
      <p:sp>
        <p:nvSpPr>
          <p:cNvPr id="8" name="Rectangle 7"/>
          <p:cNvSpPr>
            <a:spLocks noGrp="1" noChangeArrowheads="1"/>
          </p:cNvSpPr>
          <p:nvPr>
            <p:ph type="sldNum" sz="quarter" idx="12"/>
          </p:nvPr>
        </p:nvSpPr>
        <p:spPr>
          <a:ln/>
        </p:spPr>
        <p:txBody>
          <a:bodyPr/>
          <a:lstStyle>
            <a:lvl1pPr>
              <a:defRPr/>
            </a:lvl1pPr>
          </a:lstStyle>
          <a:p>
            <a:fld id="{36CD6134-9BF0-40BD-9939-BFE3532F01FF}" type="slidenum">
              <a:rPr lang="en-US" altLang="en-US"/>
              <a:pPr/>
              <a:t>‹#›</a:t>
            </a:fld>
            <a:endParaRPr lang="en-US" altLang="en-US"/>
          </a:p>
        </p:txBody>
      </p:sp>
    </p:spTree>
    <p:extLst>
      <p:ext uri="{BB962C8B-B14F-4D97-AF65-F5344CB8AC3E}">
        <p14:creationId xmlns:p14="http://schemas.microsoft.com/office/powerpoint/2010/main" xmlns="" val="65744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8/3/2017</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0.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7.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18.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19.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6.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676401"/>
          </a:xfrm>
        </p:spPr>
        <p:txBody>
          <a:bodyPr>
            <a:normAutofit fontScale="90000"/>
          </a:bodyPr>
          <a:lstStyle/>
          <a:p>
            <a:r>
              <a:rPr lang="en-US" sz="2800" dirty="0" smtClean="0"/>
              <a:t>Sample slides for use with “Linear Regression Using R:  An Introduction to Data Modeling,” David J. </a:t>
            </a:r>
            <a:r>
              <a:rPr lang="en-US" sz="2800" dirty="0" err="1" smtClean="0"/>
              <a:t>Lilja</a:t>
            </a:r>
            <a:r>
              <a:rPr lang="en-US" sz="2800" dirty="0" smtClean="0"/>
              <a:t>, University of Minnesota Libraries Publishing, 2016 (z.umn.edu/</a:t>
            </a:r>
            <a:r>
              <a:rPr lang="en-US" sz="2800" dirty="0" err="1" smtClean="0"/>
              <a:t>lrur</a:t>
            </a:r>
            <a:r>
              <a:rPr lang="en-US" sz="2800" dirty="0" smtClean="0"/>
              <a:t>).</a:t>
            </a:r>
            <a:endParaRPr lang="en-US" sz="2800" dirty="0"/>
          </a:p>
        </p:txBody>
      </p:sp>
      <p:sp>
        <p:nvSpPr>
          <p:cNvPr id="3" name="Subtitle 2"/>
          <p:cNvSpPr>
            <a:spLocks noGrp="1"/>
          </p:cNvSpPr>
          <p:nvPr>
            <p:ph type="subTitle" idx="1"/>
          </p:nvPr>
        </p:nvSpPr>
        <p:spPr>
          <a:xfrm>
            <a:off x="609600" y="2971800"/>
            <a:ext cx="7848600" cy="3505200"/>
          </a:xfrm>
        </p:spPr>
        <p:txBody>
          <a:bodyPr>
            <a:noAutofit/>
          </a:bodyPr>
          <a:lstStyle/>
          <a:p>
            <a:pPr algn="l"/>
            <a:r>
              <a:rPr lang="en-US" sz="1600" dirty="0" smtClean="0">
                <a:solidFill>
                  <a:schemeClr val="tx1"/>
                </a:solidFill>
              </a:rPr>
              <a:t>These slides are provided </a:t>
            </a:r>
            <a:r>
              <a:rPr lang="en-US" sz="1600" dirty="0" smtClean="0">
                <a:solidFill>
                  <a:schemeClr val="tx1"/>
                </a:solidFill>
              </a:rPr>
              <a:t>to help others in teaching </a:t>
            </a:r>
            <a:r>
              <a:rPr lang="en-US" sz="1600" dirty="0" smtClean="0">
                <a:solidFill>
                  <a:schemeClr val="tx1"/>
                </a:solidFill>
              </a:rPr>
              <a:t>the material presented in the above textbook. </a:t>
            </a:r>
            <a:r>
              <a:rPr lang="en-US" sz="1600" dirty="0" smtClean="0">
                <a:solidFill>
                  <a:schemeClr val="tx1"/>
                </a:solidFill>
              </a:rPr>
              <a:t>You are welcome to use this material in your own course lectures. </a:t>
            </a:r>
            <a:r>
              <a:rPr lang="en-US" sz="1600" dirty="0" smtClean="0">
                <a:solidFill>
                  <a:schemeClr val="tx1"/>
                </a:solidFill>
              </a:rPr>
              <a:t>This material is </a:t>
            </a:r>
            <a:r>
              <a:rPr lang="en-US" sz="1600" dirty="0" smtClean="0">
                <a:solidFill>
                  <a:schemeClr val="tx1"/>
                </a:solidFill>
              </a:rPr>
              <a:t>licensed under </a:t>
            </a:r>
            <a:r>
              <a:rPr lang="en-US" sz="1600" dirty="0" smtClean="0">
                <a:solidFill>
                  <a:schemeClr val="tx1"/>
                </a:solidFill>
              </a:rPr>
              <a:t>the </a:t>
            </a:r>
            <a:r>
              <a:rPr lang="en-US" sz="1600" dirty="0" smtClean="0">
                <a:solidFill>
                  <a:schemeClr val="tx1"/>
                </a:solidFill>
              </a:rPr>
              <a:t>Creative Commons Attribution-Noncommercial 4.0 License. </a:t>
            </a:r>
            <a:r>
              <a:rPr lang="en-US" sz="1600" dirty="0" smtClean="0">
                <a:solidFill>
                  <a:schemeClr val="tx1"/>
                </a:solidFill>
              </a:rPr>
              <a:t> You </a:t>
            </a:r>
            <a:r>
              <a:rPr lang="en-US" sz="1600" dirty="0" smtClean="0">
                <a:solidFill>
                  <a:schemeClr val="tx1"/>
                </a:solidFill>
              </a:rPr>
              <a:t>are free to</a:t>
            </a:r>
            <a:r>
              <a:rPr lang="en-US" sz="1600" dirty="0" smtClean="0">
                <a:solidFill>
                  <a:schemeClr val="tx1"/>
                </a:solidFill>
              </a:rPr>
              <a:t>:</a:t>
            </a:r>
            <a:endParaRPr lang="en-US" sz="1600" dirty="0" smtClean="0">
              <a:solidFill>
                <a:schemeClr val="tx1"/>
              </a:solidFill>
            </a:endParaRPr>
          </a:p>
          <a:p>
            <a:pPr algn="l">
              <a:buFont typeface="Arial" pitchFamily="34" charset="0"/>
              <a:buChar char="•"/>
            </a:pPr>
            <a:r>
              <a:rPr lang="en-US" sz="1600" dirty="0" smtClean="0">
                <a:solidFill>
                  <a:schemeClr val="tx1"/>
                </a:solidFill>
              </a:rPr>
              <a:t>Share -- copy and redistribute the material in any medium or </a:t>
            </a:r>
            <a:r>
              <a:rPr lang="en-US" sz="1600" dirty="0" smtClean="0">
                <a:solidFill>
                  <a:schemeClr val="tx1"/>
                </a:solidFill>
              </a:rPr>
              <a:t>format;</a:t>
            </a:r>
            <a:endParaRPr lang="en-US" sz="1600" dirty="0" smtClean="0">
              <a:solidFill>
                <a:schemeClr val="tx1"/>
              </a:solidFill>
            </a:endParaRPr>
          </a:p>
          <a:p>
            <a:pPr algn="l">
              <a:buFont typeface="Arial" pitchFamily="34" charset="0"/>
              <a:buChar char="•"/>
            </a:pPr>
            <a:r>
              <a:rPr lang="en-US" sz="1600" dirty="0" smtClean="0">
                <a:solidFill>
                  <a:schemeClr val="tx1"/>
                </a:solidFill>
              </a:rPr>
              <a:t>Adapt -- remix, transform, and build upon the </a:t>
            </a:r>
            <a:r>
              <a:rPr lang="en-US" sz="1600" dirty="0" smtClean="0">
                <a:solidFill>
                  <a:schemeClr val="tx1"/>
                </a:solidFill>
              </a:rPr>
              <a:t>material.</a:t>
            </a:r>
            <a:endParaRPr lang="en-US" sz="1600" dirty="0" smtClean="0">
              <a:solidFill>
                <a:schemeClr val="tx1"/>
              </a:solidFill>
            </a:endParaRPr>
          </a:p>
          <a:p>
            <a:pPr algn="l">
              <a:buFont typeface="Arial" pitchFamily="34" charset="0"/>
              <a:buChar char="•"/>
            </a:pPr>
            <a:r>
              <a:rPr lang="en-US" sz="1600" dirty="0" smtClean="0">
                <a:solidFill>
                  <a:schemeClr val="tx1"/>
                </a:solidFill>
              </a:rPr>
              <a:t>Under </a:t>
            </a:r>
            <a:r>
              <a:rPr lang="en-US" sz="1600" dirty="0" smtClean="0">
                <a:solidFill>
                  <a:schemeClr val="tx1"/>
                </a:solidFill>
              </a:rPr>
              <a:t>the following terms</a:t>
            </a:r>
            <a:r>
              <a:rPr lang="en-US" sz="1600" dirty="0" smtClean="0">
                <a:solidFill>
                  <a:schemeClr val="tx1"/>
                </a:solidFill>
              </a:rPr>
              <a:t>:</a:t>
            </a:r>
            <a:endParaRPr lang="en-US" sz="1600" dirty="0" smtClean="0">
              <a:solidFill>
                <a:schemeClr val="tx1"/>
              </a:solidFill>
            </a:endParaRPr>
          </a:p>
          <a:p>
            <a:pPr algn="l">
              <a:buFont typeface="Arial" pitchFamily="34" charset="0"/>
              <a:buChar char="•"/>
            </a:pPr>
            <a:r>
              <a:rPr lang="en-US" sz="1600" dirty="0" smtClean="0">
                <a:solidFill>
                  <a:schemeClr val="tx1"/>
                </a:solidFill>
              </a:rPr>
              <a:t>Attribution -- You must give appropriate credit, provide a link to the license, and indicate if changes were made. You may do so in any reasonable manner, but not in any way that suggests the licensor endorses you or your use</a:t>
            </a:r>
            <a:r>
              <a:rPr lang="en-US" sz="1600" dirty="0" smtClean="0">
                <a:solidFill>
                  <a:schemeClr val="tx1"/>
                </a:solidFill>
              </a:rPr>
              <a:t>.</a:t>
            </a:r>
            <a:endParaRPr lang="en-US" sz="1600" dirty="0" smtClean="0">
              <a:solidFill>
                <a:schemeClr val="tx1"/>
              </a:solidFill>
            </a:endParaRPr>
          </a:p>
          <a:p>
            <a:pPr algn="l">
              <a:buFont typeface="Arial" pitchFamily="34" charset="0"/>
              <a:buChar char="•"/>
            </a:pPr>
            <a:r>
              <a:rPr lang="en-US" sz="1600" dirty="0" err="1" smtClean="0">
                <a:solidFill>
                  <a:schemeClr val="tx1"/>
                </a:solidFill>
              </a:rPr>
              <a:t>NonCommercial</a:t>
            </a:r>
            <a:r>
              <a:rPr lang="en-US" sz="1600" dirty="0" smtClean="0">
                <a:solidFill>
                  <a:schemeClr val="tx1"/>
                </a:solidFill>
              </a:rPr>
              <a:t> -- You may not use the material for commercial purposes.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Frames – Fundamental R Object</a:t>
            </a:r>
            <a:endParaRPr lang="en-US"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Index</a:t>
                      </a:r>
                      <a:endParaRPr lang="en-US" dirty="0"/>
                    </a:p>
                  </a:txBody>
                  <a:tcPr/>
                </a:tc>
                <a:tc>
                  <a:txBody>
                    <a:bodyPr/>
                    <a:lstStyle/>
                    <a:p>
                      <a:r>
                        <a:rPr lang="en-US" dirty="0" err="1" smtClean="0"/>
                        <a:t>nperf</a:t>
                      </a:r>
                      <a:endParaRPr lang="en-US" dirty="0"/>
                    </a:p>
                  </a:txBody>
                  <a:tcPr/>
                </a:tc>
                <a:tc>
                  <a:txBody>
                    <a:bodyPr/>
                    <a:lstStyle/>
                    <a:p>
                      <a:r>
                        <a:rPr lang="en-US" dirty="0" err="1" smtClean="0"/>
                        <a:t>perf</a:t>
                      </a:r>
                      <a:endParaRPr lang="en-US" dirty="0"/>
                    </a:p>
                  </a:txBody>
                  <a:tcPr/>
                </a:tc>
                <a:tc>
                  <a:txBody>
                    <a:bodyPr/>
                    <a:lstStyle/>
                    <a:p>
                      <a:r>
                        <a:rPr lang="en-US" dirty="0" smtClean="0"/>
                        <a:t>clock</a:t>
                      </a:r>
                      <a:endParaRPr lang="en-US" dirty="0"/>
                    </a:p>
                  </a:txBody>
                  <a:tcPr/>
                </a:tc>
                <a:tc>
                  <a:txBody>
                    <a:bodyPr/>
                    <a:lstStyle/>
                    <a:p>
                      <a:r>
                        <a:rPr lang="en-US" dirty="0" smtClean="0"/>
                        <a:t>threads</a:t>
                      </a:r>
                      <a:endParaRPr lang="en-US" dirty="0"/>
                    </a:p>
                  </a:txBody>
                  <a:tcPr/>
                </a:tc>
                <a:tc>
                  <a:txBody>
                    <a:bodyPr/>
                    <a:lstStyle/>
                    <a:p>
                      <a:r>
                        <a:rPr lang="en-US" dirty="0" smtClean="0"/>
                        <a:t>cores</a:t>
                      </a:r>
                      <a:endParaRPr lang="en-US" dirty="0"/>
                    </a:p>
                  </a:txBody>
                  <a:tcPr/>
                </a:tc>
              </a:tr>
              <a:tr h="370840">
                <a:tc>
                  <a:txBody>
                    <a:bodyPr/>
                    <a:lstStyle/>
                    <a:p>
                      <a:r>
                        <a:rPr lang="en-US" dirty="0" smtClean="0"/>
                        <a:t>1</a:t>
                      </a:r>
                    </a:p>
                  </a:txBody>
                  <a:tcPr/>
                </a:tc>
                <a:tc>
                  <a:txBody>
                    <a:bodyPr/>
                    <a:lstStyle/>
                    <a:p>
                      <a:r>
                        <a:rPr lang="en-US" dirty="0" smtClean="0"/>
                        <a:t>9.666</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r>
                        <a:rPr lang="en-US" dirty="0" smtClean="0"/>
                        <a:t>7.99</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r>
                        <a:rPr lang="en-US" dirty="0" smtClean="0"/>
                        <a:t>16.46</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Content Placeholder 2"/>
          <p:cNvSpPr txBox="1">
            <a:spLocks/>
          </p:cNvSpPr>
          <p:nvPr/>
        </p:nvSpPr>
        <p:spPr>
          <a:xfrm>
            <a:off x="457200" y="3962400"/>
            <a:ext cx="8229600" cy="2667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read-</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data.R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lang="en-US" sz="3200" dirty="0" smtClean="0"/>
              <a:t>int92.dat, fp92.dat,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head(x)</a:t>
            </a:r>
          </a:p>
          <a:p>
            <a:pPr marL="800100" lvl="1" indent="-342900">
              <a:spcBef>
                <a:spcPct val="20000"/>
              </a:spcBef>
              <a:buFont typeface="Arial" pitchFamily="34" charset="0"/>
              <a:buChar char="•"/>
            </a:pPr>
            <a:r>
              <a:rPr lang="en-US" sz="3200" dirty="0" smtClean="0"/>
              <a:t>Header plus first few rows</a:t>
            </a:r>
          </a:p>
          <a:p>
            <a:pPr marL="342900" indent="-342900">
              <a:spcBef>
                <a:spcPct val="20000"/>
              </a:spcBef>
              <a:buFont typeface="Arial" pitchFamily="34" charset="0"/>
              <a:buChar char="•"/>
            </a:pPr>
            <a:endParaRPr lang="en-US" sz="3200" dirty="0" smtClean="0"/>
          </a:p>
          <a:p>
            <a:pPr marL="342900" indent="-342900">
              <a:spcBef>
                <a:spcPct val="20000"/>
              </a:spcBef>
              <a:buFont typeface="Arial" pitchFamily="34" charset="0"/>
              <a:buChar cha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data frame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int92[15, 12]</a:t>
            </a:r>
          </a:p>
          <a:p>
            <a:pPr lvl="1"/>
            <a:r>
              <a:rPr lang="en-US" dirty="0" smtClean="0"/>
              <a:t>row 15, column 12</a:t>
            </a:r>
          </a:p>
          <a:p>
            <a:r>
              <a:rPr lang="en-US" dirty="0" smtClean="0"/>
              <a:t>int92[“71”,”perf”]</a:t>
            </a:r>
          </a:p>
          <a:p>
            <a:pPr lvl="1"/>
            <a:r>
              <a:rPr lang="en-US" dirty="0" smtClean="0"/>
              <a:t>row labeled “71”, column labeled “</a:t>
            </a:r>
            <a:r>
              <a:rPr lang="en-US" dirty="0" err="1" smtClean="0"/>
              <a:t>perf</a:t>
            </a:r>
            <a:r>
              <a:rPr lang="en-US" dirty="0" smtClean="0"/>
              <a:t>”</a:t>
            </a:r>
          </a:p>
          <a:p>
            <a:r>
              <a:rPr lang="en-US" dirty="0" smtClean="0"/>
              <a:t>int92[ , “clock”]</a:t>
            </a:r>
          </a:p>
          <a:p>
            <a:pPr lvl="1"/>
            <a:r>
              <a:rPr lang="en-US" dirty="0" smtClean="0"/>
              <a:t>every row in column labeled “clock”</a:t>
            </a:r>
          </a:p>
          <a:p>
            <a:r>
              <a:rPr lang="en-US" dirty="0" smtClean="0"/>
              <a:t>int92[36, ]</a:t>
            </a:r>
          </a:p>
          <a:p>
            <a:pPr lvl="1"/>
            <a:r>
              <a:rPr lang="en-US" dirty="0" smtClean="0"/>
              <a:t>every column in row 36</a:t>
            </a:r>
          </a:p>
          <a:p>
            <a:r>
              <a:rPr lang="en-US" dirty="0" err="1" smtClean="0"/>
              <a:t>nrow</a:t>
            </a:r>
            <a:r>
              <a:rPr lang="en-US" dirty="0" smtClean="0"/>
              <a:t>(int92.dat), </a:t>
            </a:r>
            <a:r>
              <a:rPr lang="en-US" dirty="0" err="1" smtClean="0"/>
              <a:t>ncol</a:t>
            </a:r>
            <a:r>
              <a:rPr lang="en-US" dirty="0" smtClean="0"/>
              <a:t>(in92.data)</a:t>
            </a:r>
          </a:p>
          <a:p>
            <a:pPr lvl="1"/>
            <a:r>
              <a:rPr lang="en-US" dirty="0" smtClean="0"/>
              <a:t>number of rows, columns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functions</a:t>
            </a:r>
            <a:endParaRPr lang="en-US" dirty="0"/>
          </a:p>
        </p:txBody>
      </p:sp>
      <p:sp>
        <p:nvSpPr>
          <p:cNvPr id="3" name="Content Placeholder 2"/>
          <p:cNvSpPr>
            <a:spLocks noGrp="1"/>
          </p:cNvSpPr>
          <p:nvPr>
            <p:ph idx="1"/>
          </p:nvPr>
        </p:nvSpPr>
        <p:spPr/>
        <p:txBody>
          <a:bodyPr/>
          <a:lstStyle/>
          <a:p>
            <a:r>
              <a:rPr lang="en-US" dirty="0" smtClean="0"/>
              <a:t>min(int92.dat[, “</a:t>
            </a:r>
            <a:r>
              <a:rPr lang="en-US" dirty="0" err="1" smtClean="0"/>
              <a:t>perf</a:t>
            </a:r>
            <a:r>
              <a:rPr lang="en-US" dirty="0" smtClean="0"/>
              <a:t>”])</a:t>
            </a:r>
          </a:p>
          <a:p>
            <a:r>
              <a:rPr lang="en-US" dirty="0" smtClean="0"/>
              <a:t>max(int92.dat[, “</a:t>
            </a:r>
            <a:r>
              <a:rPr lang="en-US" dirty="0" err="1" smtClean="0"/>
              <a:t>perf</a:t>
            </a:r>
            <a:r>
              <a:rPr lang="en-US" dirty="0" smtClean="0"/>
              <a:t>”])</a:t>
            </a:r>
          </a:p>
          <a:p>
            <a:r>
              <a:rPr lang="en-US" dirty="0" smtClean="0"/>
              <a:t>mean(int92.dat[, “</a:t>
            </a:r>
            <a:r>
              <a:rPr lang="en-US" dirty="0" err="1" smtClean="0"/>
              <a:t>perf</a:t>
            </a:r>
            <a:r>
              <a:rPr lang="en-US" dirty="0" smtClean="0"/>
              <a:t>”])</a:t>
            </a:r>
          </a:p>
          <a:p>
            <a:r>
              <a:rPr lang="en-US" dirty="0" err="1" smtClean="0"/>
              <a:t>sd</a:t>
            </a:r>
            <a:r>
              <a:rPr lang="en-US" dirty="0" smtClean="0"/>
              <a:t>(int92.dat[, “</a:t>
            </a:r>
            <a:r>
              <a:rPr lang="en-US" dirty="0" err="1" smtClean="0"/>
              <a:t>perf</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notation - $</a:t>
            </a:r>
            <a:endParaRPr lang="en-US" dirty="0"/>
          </a:p>
        </p:txBody>
      </p:sp>
      <p:sp>
        <p:nvSpPr>
          <p:cNvPr id="3" name="Content Placeholder 2"/>
          <p:cNvSpPr>
            <a:spLocks noGrp="1"/>
          </p:cNvSpPr>
          <p:nvPr>
            <p:ph idx="1"/>
          </p:nvPr>
        </p:nvSpPr>
        <p:spPr/>
        <p:txBody>
          <a:bodyPr/>
          <a:lstStyle/>
          <a:p>
            <a:r>
              <a:rPr lang="en-US" dirty="0" smtClean="0"/>
              <a:t>min(int92.dat$perf)</a:t>
            </a:r>
          </a:p>
          <a:p>
            <a:r>
              <a:rPr lang="en-US" dirty="0" smtClean="0"/>
              <a:t>max(int92.dat$perf)</a:t>
            </a:r>
          </a:p>
          <a:p>
            <a:r>
              <a:rPr lang="en-US" dirty="0" smtClean="0"/>
              <a:t>mean(int92.dat$perf)</a:t>
            </a:r>
          </a:p>
          <a:p>
            <a:r>
              <a:rPr lang="en-US" dirty="0" err="1" smtClean="0"/>
              <a:t>sd</a:t>
            </a:r>
            <a:r>
              <a:rPr lang="en-US" dirty="0" smtClean="0"/>
              <a:t>(int92.dat$perf)</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 </a:t>
            </a:r>
            <a:r>
              <a:rPr lang="en-US" dirty="0" err="1" smtClean="0"/>
              <a:t>dataframe</a:t>
            </a:r>
            <a:r>
              <a:rPr lang="en-US" dirty="0" smtClean="0"/>
              <a:t> to local workspace</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attach(int92.dat)</a:t>
            </a:r>
          </a:p>
          <a:p>
            <a:r>
              <a:rPr lang="en-US" dirty="0" smtClean="0"/>
              <a:t>min(</a:t>
            </a:r>
            <a:r>
              <a:rPr lang="en-US" dirty="0" err="1" smtClean="0"/>
              <a:t>perf</a:t>
            </a:r>
            <a:r>
              <a:rPr lang="en-US" dirty="0" smtClean="0"/>
              <a:t>)</a:t>
            </a:r>
          </a:p>
          <a:p>
            <a:r>
              <a:rPr lang="en-US" dirty="0" smtClean="0"/>
              <a:t>max(</a:t>
            </a:r>
            <a:r>
              <a:rPr lang="en-US" dirty="0" err="1" smtClean="0"/>
              <a:t>perf</a:t>
            </a:r>
            <a:r>
              <a:rPr lang="en-US" dirty="0" smtClean="0"/>
              <a:t>)</a:t>
            </a:r>
          </a:p>
          <a:p>
            <a:r>
              <a:rPr lang="en-US" dirty="0" smtClean="0"/>
              <a:t>mean(</a:t>
            </a:r>
            <a:r>
              <a:rPr lang="en-US" dirty="0" err="1" smtClean="0"/>
              <a:t>perf</a:t>
            </a:r>
            <a:r>
              <a:rPr lang="en-US" dirty="0" smtClean="0"/>
              <a:t>)</a:t>
            </a:r>
          </a:p>
          <a:p>
            <a:r>
              <a:rPr lang="en-US" dirty="0" err="1" smtClean="0"/>
              <a:t>sd</a:t>
            </a:r>
            <a:r>
              <a:rPr lang="en-US" dirty="0" smtClean="0"/>
              <a:t>(</a:t>
            </a:r>
            <a:r>
              <a:rPr lang="en-US" dirty="0" err="1" smtClean="0"/>
              <a:t>perf</a:t>
            </a:r>
            <a:r>
              <a:rPr lang="en-US" dirty="0" smtClean="0"/>
              <a:t>)</a:t>
            </a:r>
          </a:p>
          <a:p>
            <a:r>
              <a:rPr lang="en-US" dirty="0" smtClean="0"/>
              <a:t>detach(int92.dat)</a:t>
            </a:r>
          </a:p>
          <a:p>
            <a:r>
              <a:rPr lang="en-US" dirty="0" smtClean="0"/>
              <a:t>attach(fp00.dat)</a:t>
            </a:r>
          </a:p>
          <a:p>
            <a:r>
              <a:rPr lang="en-US" dirty="0" smtClean="0"/>
              <a:t> … …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Download CPU DB and read-</a:t>
            </a:r>
            <a:r>
              <a:rPr lang="en-US" dirty="0" err="1" smtClean="0"/>
              <a:t>data.R</a:t>
            </a:r>
            <a:r>
              <a:rPr lang="en-US" dirty="0" smtClean="0"/>
              <a:t> from z.umn.edu/</a:t>
            </a:r>
            <a:r>
              <a:rPr lang="en-US" dirty="0" err="1" smtClean="0"/>
              <a:t>lrur</a:t>
            </a:r>
            <a:endParaRPr lang="en-US" dirty="0" smtClean="0"/>
          </a:p>
          <a:p>
            <a:r>
              <a:rPr lang="en-US" dirty="0" smtClean="0"/>
              <a:t>Load CPU DB data into </a:t>
            </a:r>
            <a:r>
              <a:rPr lang="en-US" dirty="0" err="1" smtClean="0"/>
              <a:t>dataframes</a:t>
            </a:r>
            <a:r>
              <a:rPr lang="en-US" dirty="0" smtClean="0"/>
              <a:t> in R</a:t>
            </a:r>
          </a:p>
          <a:p>
            <a:pPr lvl="1"/>
            <a:r>
              <a:rPr lang="en-US" dirty="0" smtClean="0"/>
              <a:t>See Section 2.4</a:t>
            </a:r>
          </a:p>
          <a:p>
            <a:r>
              <a:rPr lang="en-US" dirty="0" smtClean="0"/>
              <a:t>Try accessing </a:t>
            </a:r>
            <a:r>
              <a:rPr lang="en-US" dirty="0" err="1" smtClean="0"/>
              <a:t>dataframes</a:t>
            </a:r>
            <a:r>
              <a:rPr lang="en-US" dirty="0" smtClean="0"/>
              <a:t> using examples in Section 2.5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3.  Sanity Checking and Cleaning Data</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Data is never perfect</a:t>
            </a:r>
          </a:p>
          <a:p>
            <a:pPr lvl="1"/>
            <a:r>
              <a:rPr lang="en-US" dirty="0" smtClean="0"/>
              <a:t>Missing values (NA)</a:t>
            </a:r>
          </a:p>
          <a:p>
            <a:pPr lvl="1"/>
            <a:r>
              <a:rPr lang="en-US" dirty="0" smtClean="0"/>
              <a:t>Invalid values – e.g. recorded incorrectly</a:t>
            </a:r>
          </a:p>
          <a:p>
            <a:pPr lvl="1"/>
            <a:r>
              <a:rPr lang="en-US" dirty="0" smtClean="0"/>
              <a:t>Outliers – real or errors?</a:t>
            </a:r>
          </a:p>
          <a:p>
            <a:r>
              <a:rPr lang="en-US" dirty="0" smtClean="0"/>
              <a:t>Sanity checking</a:t>
            </a:r>
          </a:p>
          <a:p>
            <a:pPr lvl="1"/>
            <a:r>
              <a:rPr lang="en-US" dirty="0" smtClean="0"/>
              <a:t>Does data look reasonable?</a:t>
            </a:r>
          </a:p>
          <a:p>
            <a:pPr lvl="1"/>
            <a:r>
              <a:rPr lang="en-US" dirty="0" smtClean="0"/>
              <a:t>Is it in a useful format?</a:t>
            </a:r>
          </a:p>
          <a:p>
            <a:r>
              <a:rPr lang="en-US" dirty="0" smtClean="0"/>
              <a:t>Data cleaning</a:t>
            </a:r>
          </a:p>
          <a:p>
            <a:pPr lvl="1"/>
            <a:r>
              <a:rPr lang="en-US" dirty="0" smtClean="0"/>
              <a:t>Putting it into proper format for analysis</a:t>
            </a:r>
          </a:p>
          <a:p>
            <a:pPr lvl="1"/>
            <a:r>
              <a:rPr lang="en-US" dirty="0" smtClean="0"/>
              <a:t>Often the biggest job of the data analysis task!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try</a:t>
            </a:r>
            <a:endParaRPr lang="en-US" dirty="0"/>
          </a:p>
        </p:txBody>
      </p:sp>
      <p:sp>
        <p:nvSpPr>
          <p:cNvPr id="3" name="Content Placeholder 2"/>
          <p:cNvSpPr>
            <a:spLocks noGrp="1"/>
          </p:cNvSpPr>
          <p:nvPr>
            <p:ph idx="1"/>
          </p:nvPr>
        </p:nvSpPr>
        <p:spPr/>
        <p:txBody>
          <a:bodyPr/>
          <a:lstStyle/>
          <a:p>
            <a:r>
              <a:rPr lang="en-US" dirty="0" smtClean="0"/>
              <a:t>Compute relevant values per column</a:t>
            </a:r>
          </a:p>
          <a:p>
            <a:pPr lvl="1"/>
            <a:r>
              <a:rPr lang="en-US" dirty="0" smtClean="0"/>
              <a:t>Mean, max, min, standard deviation</a:t>
            </a:r>
          </a:p>
          <a:p>
            <a:r>
              <a:rPr lang="en-US" dirty="0" smtClean="0"/>
              <a:t>Sort columns looking for outliers, unusual patterns</a:t>
            </a:r>
          </a:p>
          <a:p>
            <a:r>
              <a:rPr lang="en-US" dirty="0" smtClean="0"/>
              <a:t>Find fraction of NA values</a:t>
            </a:r>
          </a:p>
          <a:p>
            <a:pPr lvl="1"/>
            <a:r>
              <a:rPr lang="en-US" dirty="0" smtClean="0"/>
              <a:t>Are there enough values for analysis?</a:t>
            </a:r>
          </a:p>
          <a:p>
            <a:r>
              <a:rPr lang="en-US" dirty="0" smtClean="0"/>
              <a:t>Use table() to find distribution of values</a:t>
            </a:r>
          </a:p>
          <a:p>
            <a:r>
              <a:rPr lang="en-US" dirty="0" smtClean="0"/>
              <a:t>Other approaches unique to your data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Data is Messy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No right or wrong answers</a:t>
            </a:r>
          </a:p>
          <a:p>
            <a:pPr lvl="1"/>
            <a:r>
              <a:rPr lang="en-US" dirty="0" smtClean="0"/>
              <a:t>Must apply your judgment based on experience</a:t>
            </a:r>
          </a:p>
          <a:p>
            <a:r>
              <a:rPr lang="en-US" dirty="0" smtClean="0"/>
              <a:t>Many options, tools available</a:t>
            </a:r>
          </a:p>
          <a:p>
            <a:r>
              <a:rPr lang="en-US" dirty="0" smtClean="0"/>
              <a:t>Need to try variations to see what works for your individual needs and data set</a:t>
            </a:r>
          </a:p>
          <a:p>
            <a:r>
              <a:rPr lang="en-US" dirty="0" smtClean="0"/>
              <a:t>R is interactive environment</a:t>
            </a:r>
          </a:p>
          <a:p>
            <a:pPr lvl="1"/>
            <a:r>
              <a:rPr lang="en-US" dirty="0" smtClean="0"/>
              <a:t>Use it to experiment</a:t>
            </a:r>
          </a:p>
          <a:p>
            <a:pPr lvl="2"/>
            <a:r>
              <a:rPr lang="en-US" dirty="0" smtClean="0"/>
              <a:t>What works</a:t>
            </a:r>
          </a:p>
          <a:p>
            <a:pPr lvl="2"/>
            <a:r>
              <a:rPr lang="en-US" dirty="0" smtClean="0"/>
              <a:t>What doesn’t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Read Chapter 2</a:t>
            </a:r>
          </a:p>
          <a:p>
            <a:r>
              <a:rPr lang="en-US" dirty="0" smtClean="0"/>
              <a:t>Download and complete Lab 2</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Learn to develop linear regression models using a statistically valid approach</a:t>
            </a:r>
          </a:p>
          <a:p>
            <a:r>
              <a:rPr lang="en-US" dirty="0" smtClean="0"/>
              <a:t>Learn basics of the R statistical programming language</a:t>
            </a:r>
          </a:p>
          <a:p>
            <a:r>
              <a:rPr lang="en-US" dirty="0" smtClean="0"/>
              <a:t>Meet once per week in a computer lab setting</a:t>
            </a:r>
          </a:p>
          <a:p>
            <a:r>
              <a:rPr lang="en-US" dirty="0" smtClean="0"/>
              <a:t>Textbook:  Linear Regression Using R:  An Introduction to Data Modeling</a:t>
            </a:r>
          </a:p>
          <a:p>
            <a:pPr lvl="1"/>
            <a:r>
              <a:rPr lang="en-US" dirty="0" smtClean="0"/>
              <a:t>z.umn.edu/</a:t>
            </a:r>
            <a:r>
              <a:rPr lang="en-US" dirty="0" err="1" smtClean="0"/>
              <a:t>lrur</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a:t>
            </a:r>
            <a:r>
              <a:rPr lang="en-US" smtClean="0"/>
              <a:t>One-factor Regression</a:t>
            </a:r>
            <a:endParaRPr lang="en-US" dirty="0"/>
          </a:p>
        </p:txBody>
      </p:sp>
      <p:sp>
        <p:nvSpPr>
          <p:cNvPr id="3" name="Content Placeholder 2"/>
          <p:cNvSpPr>
            <a:spLocks noGrp="1"/>
          </p:cNvSpPr>
          <p:nvPr>
            <p:ph idx="1"/>
          </p:nvPr>
        </p:nvSpPr>
        <p:spPr/>
        <p:txBody>
          <a:bodyPr/>
          <a:lstStyle/>
          <a:p>
            <a:r>
              <a:rPr lang="en-US" dirty="0" smtClean="0"/>
              <a:t>y = a</a:t>
            </a:r>
            <a:r>
              <a:rPr lang="en-US" baseline="-25000" dirty="0" smtClean="0"/>
              <a:t>0</a:t>
            </a:r>
            <a:r>
              <a:rPr lang="en-US" dirty="0" smtClean="0"/>
              <a:t> + a</a:t>
            </a:r>
            <a:r>
              <a:rPr lang="en-US" baseline="-25000" dirty="0" smtClean="0"/>
              <a:t>1</a:t>
            </a:r>
            <a:r>
              <a:rPr lang="en-US" dirty="0" smtClean="0"/>
              <a:t>x</a:t>
            </a:r>
            <a:r>
              <a:rPr lang="en-US" baseline="-25000" dirty="0" smtClean="0"/>
              <a:t>1</a:t>
            </a:r>
          </a:p>
          <a:p>
            <a:r>
              <a:rPr lang="en-US" dirty="0" smtClean="0"/>
              <a:t>y = output</a:t>
            </a:r>
          </a:p>
          <a:p>
            <a:r>
              <a:rPr lang="en-US" dirty="0" smtClean="0"/>
              <a:t>a</a:t>
            </a:r>
            <a:r>
              <a:rPr lang="en-US" baseline="-25000" dirty="0" smtClean="0"/>
              <a:t>0 </a:t>
            </a:r>
            <a:r>
              <a:rPr lang="en-US" dirty="0" smtClean="0"/>
              <a:t>and a</a:t>
            </a:r>
            <a:r>
              <a:rPr lang="en-US" baseline="-25000" dirty="0" smtClean="0"/>
              <a:t>1</a:t>
            </a:r>
            <a:r>
              <a:rPr lang="en-US" dirty="0" smtClean="0"/>
              <a:t> = regression coefficients</a:t>
            </a:r>
          </a:p>
          <a:p>
            <a:r>
              <a:rPr lang="en-US" dirty="0" smtClean="0"/>
              <a:t>x</a:t>
            </a:r>
            <a:r>
              <a:rPr lang="en-US" baseline="-25000" dirty="0" smtClean="0"/>
              <a:t>1</a:t>
            </a:r>
            <a:r>
              <a:rPr lang="en-US" dirty="0" smtClean="0"/>
              <a:t> = input data</a:t>
            </a:r>
          </a:p>
          <a:p>
            <a:r>
              <a:rPr lang="en-US" u="sng" dirty="0" smtClean="0"/>
              <a:t>Given</a:t>
            </a:r>
            <a:r>
              <a:rPr lang="en-US" dirty="0" smtClean="0"/>
              <a:t> many x</a:t>
            </a:r>
            <a:r>
              <a:rPr lang="en-US" baseline="-25000" dirty="0" smtClean="0"/>
              <a:t>1</a:t>
            </a:r>
            <a:r>
              <a:rPr lang="en-US" dirty="0" smtClean="0"/>
              <a:t>and y pairs, our goal is to </a:t>
            </a:r>
            <a:r>
              <a:rPr lang="en-US" u="sng" dirty="0" smtClean="0"/>
              <a:t>compute</a:t>
            </a:r>
            <a:r>
              <a:rPr lang="en-US" dirty="0" smtClean="0"/>
              <a:t> a</a:t>
            </a:r>
            <a:r>
              <a:rPr lang="en-US" baseline="-25000" dirty="0" smtClean="0"/>
              <a:t>0 </a:t>
            </a:r>
            <a:r>
              <a:rPr lang="en-US" dirty="0" smtClean="0"/>
              <a:t>and a</a:t>
            </a:r>
            <a:r>
              <a:rPr lang="en-US" baseline="-25000" dirty="0" smtClean="0"/>
              <a:t>1</a:t>
            </a:r>
            <a:r>
              <a:rPr lang="en-US" dirty="0" smtClean="0"/>
              <a: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191000" y="255413"/>
          <a:ext cx="4953000" cy="6410353"/>
        </p:xfrm>
        <a:graphic>
          <a:graphicData uri="http://schemas.openxmlformats.org/presentationml/2006/ole">
            <p:oleObj spid="_x0000_s1037" name="Acrobat Document" r:id="rId3" imgW="5830114" imgH="7542857" progId="AcroExch.Document.DC">
              <p:embed/>
            </p:oleObj>
          </a:graphicData>
        </a:graphic>
      </p:graphicFrame>
      <p:sp>
        <p:nvSpPr>
          <p:cNvPr id="3" name="Content Placeholder 2"/>
          <p:cNvSpPr>
            <a:spLocks noGrp="1"/>
          </p:cNvSpPr>
          <p:nvPr>
            <p:ph idx="1"/>
          </p:nvPr>
        </p:nvSpPr>
        <p:spPr>
          <a:xfrm>
            <a:off x="457200" y="1600200"/>
            <a:ext cx="4191000" cy="4525963"/>
          </a:xfrm>
        </p:spPr>
        <p:txBody>
          <a:bodyPr/>
          <a:lstStyle/>
          <a:p>
            <a:r>
              <a:rPr lang="en-US" dirty="0" smtClean="0"/>
              <a:t>plot()</a:t>
            </a:r>
          </a:p>
          <a:p>
            <a:r>
              <a:rPr lang="en-US" i="1" dirty="0" smtClean="0"/>
              <a:t>Try example in Section 3.1</a:t>
            </a:r>
          </a:p>
          <a:p>
            <a:endParaRPr lang="en-US" dirty="0"/>
          </a:p>
        </p:txBody>
      </p:sp>
      <p:sp>
        <p:nvSpPr>
          <p:cNvPr id="2" name="Title 1"/>
          <p:cNvSpPr>
            <a:spLocks noGrp="1"/>
          </p:cNvSpPr>
          <p:nvPr>
            <p:ph type="title"/>
          </p:nvPr>
        </p:nvSpPr>
        <p:spPr/>
        <p:txBody>
          <a:bodyPr/>
          <a:lstStyle/>
          <a:p>
            <a:r>
              <a:rPr lang="en-US" dirty="0" smtClean="0"/>
              <a:t>Does it look linear?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Linear model function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lm()</a:t>
            </a:r>
          </a:p>
          <a:p>
            <a:r>
              <a:rPr lang="en-US" dirty="0" smtClean="0"/>
              <a:t>int00.lm &lt;- lm (</a:t>
            </a:r>
            <a:r>
              <a:rPr lang="en-US" dirty="0" err="1" smtClean="0"/>
              <a:t>perf</a:t>
            </a:r>
            <a:r>
              <a:rPr lang="en-US" dirty="0" smtClean="0"/>
              <a:t> ~ clock)</a:t>
            </a:r>
          </a:p>
          <a:p>
            <a:r>
              <a:rPr lang="en-US" dirty="0" smtClean="0"/>
              <a:t>y = a</a:t>
            </a:r>
            <a:r>
              <a:rPr lang="en-US" baseline="-25000" dirty="0" smtClean="0"/>
              <a:t>0</a:t>
            </a:r>
            <a:r>
              <a:rPr lang="en-US" dirty="0" smtClean="0"/>
              <a:t> + a</a:t>
            </a:r>
            <a:r>
              <a:rPr lang="en-US" baseline="-25000" dirty="0" smtClean="0"/>
              <a:t>1</a:t>
            </a:r>
            <a:r>
              <a:rPr lang="en-US" dirty="0" smtClean="0"/>
              <a:t>x</a:t>
            </a:r>
            <a:r>
              <a:rPr lang="en-US" baseline="-25000" dirty="0" smtClean="0"/>
              <a:t>1</a:t>
            </a:r>
          </a:p>
          <a:p>
            <a:r>
              <a:rPr lang="en-US" dirty="0" smtClean="0"/>
              <a:t>y = </a:t>
            </a:r>
            <a:r>
              <a:rPr lang="en-US" dirty="0" err="1" smtClean="0"/>
              <a:t>perf</a:t>
            </a:r>
            <a:endParaRPr lang="en-US" dirty="0" smtClean="0"/>
          </a:p>
          <a:p>
            <a:r>
              <a:rPr lang="en-US" dirty="0" smtClean="0"/>
              <a:t>x</a:t>
            </a:r>
            <a:r>
              <a:rPr lang="en-US" baseline="-25000" dirty="0" smtClean="0"/>
              <a:t>1</a:t>
            </a:r>
            <a:r>
              <a:rPr lang="en-US" dirty="0" smtClean="0"/>
              <a:t> = clock</a:t>
            </a:r>
          </a:p>
          <a:p>
            <a:r>
              <a:rPr lang="en-US" i="1" dirty="0" smtClean="0"/>
              <a:t>Try example in Section 3.2</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Linear model function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lm()</a:t>
            </a:r>
          </a:p>
          <a:p>
            <a:r>
              <a:rPr lang="en-US" dirty="0" smtClean="0"/>
              <a:t>int00.lm &lt;- lm (</a:t>
            </a:r>
            <a:r>
              <a:rPr lang="en-US" dirty="0" err="1" smtClean="0"/>
              <a:t>perf</a:t>
            </a:r>
            <a:r>
              <a:rPr lang="en-US" dirty="0" smtClean="0"/>
              <a:t> ~ clock)</a:t>
            </a:r>
          </a:p>
          <a:p>
            <a:r>
              <a:rPr lang="en-US" dirty="0" smtClean="0"/>
              <a:t>y = a</a:t>
            </a:r>
            <a:r>
              <a:rPr lang="en-US" baseline="-25000" dirty="0" smtClean="0"/>
              <a:t>0</a:t>
            </a:r>
            <a:r>
              <a:rPr lang="en-US" dirty="0" smtClean="0"/>
              <a:t> + a</a:t>
            </a:r>
            <a:r>
              <a:rPr lang="en-US" baseline="-25000" dirty="0" smtClean="0"/>
              <a:t>1</a:t>
            </a:r>
            <a:r>
              <a:rPr lang="en-US" dirty="0" smtClean="0"/>
              <a:t>x</a:t>
            </a:r>
            <a:r>
              <a:rPr lang="en-US" baseline="-25000" dirty="0" smtClean="0"/>
              <a:t>1</a:t>
            </a:r>
          </a:p>
          <a:p>
            <a:r>
              <a:rPr lang="en-US" dirty="0" smtClean="0"/>
              <a:t>y = </a:t>
            </a:r>
            <a:r>
              <a:rPr lang="en-US" dirty="0" err="1" smtClean="0"/>
              <a:t>perf</a:t>
            </a:r>
            <a:endParaRPr lang="en-US" dirty="0" smtClean="0"/>
          </a:p>
          <a:p>
            <a:r>
              <a:rPr lang="en-US" dirty="0" smtClean="0"/>
              <a:t>x</a:t>
            </a:r>
            <a:r>
              <a:rPr lang="en-US" baseline="-25000" dirty="0" smtClean="0"/>
              <a:t>1</a:t>
            </a:r>
            <a:r>
              <a:rPr lang="en-US" dirty="0" smtClean="0"/>
              <a:t> = clock</a:t>
            </a:r>
          </a:p>
          <a:p>
            <a:r>
              <a:rPr lang="en-US" i="1" dirty="0" smtClean="0"/>
              <a:t>Try example in Section 3.2</a:t>
            </a:r>
          </a:p>
          <a:p>
            <a:r>
              <a:rPr lang="en-US" dirty="0" smtClean="0"/>
              <a:t>a</a:t>
            </a:r>
            <a:r>
              <a:rPr lang="en-US" baseline="-25000" dirty="0" smtClean="0"/>
              <a:t>0</a:t>
            </a:r>
            <a:r>
              <a:rPr lang="en-US" dirty="0" smtClean="0"/>
              <a:t> = 51.8</a:t>
            </a:r>
            <a:r>
              <a:rPr lang="en-US" baseline="-25000" dirty="0" smtClean="0"/>
              <a:t> </a:t>
            </a:r>
          </a:p>
          <a:p>
            <a:r>
              <a:rPr lang="en-US" dirty="0" smtClean="0"/>
              <a:t>a</a:t>
            </a:r>
            <a:r>
              <a:rPr lang="en-US" baseline="-25000" dirty="0" smtClean="0"/>
              <a:t>1</a:t>
            </a:r>
            <a:r>
              <a:rPr lang="en-US" dirty="0" smtClean="0"/>
              <a:t> = 0.586</a:t>
            </a:r>
            <a:r>
              <a:rPr lang="en-US" baseline="-25000" dirty="0" smtClean="0"/>
              <a:t> </a:t>
            </a:r>
            <a:endParaRPr lang="en-US" dirty="0" smtClean="0"/>
          </a:p>
          <a:p>
            <a:r>
              <a:rPr lang="en-US" dirty="0" err="1" smtClean="0"/>
              <a:t>perf</a:t>
            </a:r>
            <a:r>
              <a:rPr lang="en-US" dirty="0" smtClean="0"/>
              <a:t> = 51.8 + 0.586 * clock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962400" cy="4525963"/>
          </a:xfrm>
        </p:spPr>
        <p:txBody>
          <a:bodyPr/>
          <a:lstStyle/>
          <a:p>
            <a:r>
              <a:rPr lang="en-US" dirty="0" smtClean="0"/>
              <a:t>plot(</a:t>
            </a:r>
            <a:r>
              <a:rPr lang="en-US" dirty="0" err="1" smtClean="0"/>
              <a:t>clock,perf</a:t>
            </a:r>
            <a:r>
              <a:rPr lang="en-US" dirty="0" smtClean="0"/>
              <a:t>)</a:t>
            </a:r>
          </a:p>
          <a:p>
            <a:r>
              <a:rPr lang="en-US" dirty="0" err="1" smtClean="0"/>
              <a:t>abline</a:t>
            </a:r>
            <a:r>
              <a:rPr lang="en-US" dirty="0" smtClean="0"/>
              <a:t>(int00.lm)</a:t>
            </a:r>
          </a:p>
        </p:txBody>
      </p:sp>
      <p:graphicFrame>
        <p:nvGraphicFramePr>
          <p:cNvPr id="2050" name="Object 2"/>
          <p:cNvGraphicFramePr>
            <a:graphicFrameLocks noChangeAspect="1"/>
          </p:cNvGraphicFramePr>
          <p:nvPr/>
        </p:nvGraphicFramePr>
        <p:xfrm>
          <a:off x="3938290" y="228601"/>
          <a:ext cx="5069185" cy="6560724"/>
        </p:xfrm>
        <a:graphic>
          <a:graphicData uri="http://schemas.openxmlformats.org/presentationml/2006/ole">
            <p:oleObj spid="_x0000_s2061" name="Acrobat Document" r:id="rId3" imgW="5829156" imgH="7543672" progId="AcroExch.Document.DC">
              <p:embed/>
            </p:oleObj>
          </a:graphicData>
        </a:graphic>
      </p:graphicFrame>
      <p:sp>
        <p:nvSpPr>
          <p:cNvPr id="2" name="Title 1"/>
          <p:cNvSpPr>
            <a:spLocks noGrp="1"/>
          </p:cNvSpPr>
          <p:nvPr>
            <p:ph type="title"/>
          </p:nvPr>
        </p:nvSpPr>
        <p:spPr/>
        <p:txBody>
          <a:bodyPr/>
          <a:lstStyle/>
          <a:p>
            <a:r>
              <a:rPr lang="en-US" dirty="0" smtClean="0"/>
              <a:t>Plotting the regression line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Code</a:t>
            </a:r>
            <a:endParaRPr lang="en-US" dirty="0"/>
          </a:p>
        </p:txBody>
      </p:sp>
      <p:graphicFrame>
        <p:nvGraphicFramePr>
          <p:cNvPr id="5" name="Object 4"/>
          <p:cNvGraphicFramePr>
            <a:graphicFrameLocks noChangeAspect="1"/>
          </p:cNvGraphicFramePr>
          <p:nvPr/>
        </p:nvGraphicFramePr>
        <p:xfrm>
          <a:off x="1371600" y="4267200"/>
          <a:ext cx="6134100" cy="1295400"/>
        </p:xfrm>
        <a:graphic>
          <a:graphicData uri="http://schemas.openxmlformats.org/presentationml/2006/ole">
            <p:oleObj spid="_x0000_s80899" name="Equation" r:id="rId3" imgW="2044440" imgH="431640" progId="Equation.3">
              <p:embed/>
            </p:oleObj>
          </a:graphicData>
        </a:graphic>
      </p:graphicFrame>
      <p:graphicFrame>
        <p:nvGraphicFramePr>
          <p:cNvPr id="80900" name="Object 4"/>
          <p:cNvGraphicFramePr>
            <a:graphicFrameLocks noChangeAspect="1"/>
          </p:cNvGraphicFramePr>
          <p:nvPr/>
        </p:nvGraphicFramePr>
        <p:xfrm>
          <a:off x="5105400" y="76200"/>
          <a:ext cx="3898900" cy="4267200"/>
        </p:xfrm>
        <a:graphic>
          <a:graphicData uri="http://schemas.openxmlformats.org/presentationml/2006/ole">
            <p:oleObj spid="_x0000_s80900" name="Acrobat Document" r:id="rId4" imgW="5829156" imgH="7543672" progId="AcroExch.Document.DC">
              <p:embed/>
            </p:oleObj>
          </a:graphicData>
        </a:graphic>
      </p:graphicFrame>
      <p:cxnSp>
        <p:nvCxnSpPr>
          <p:cNvPr id="7" name="Straight Arrow Connector 6"/>
          <p:cNvCxnSpPr/>
          <p:nvPr/>
        </p:nvCxnSpPr>
        <p:spPr>
          <a:xfrm>
            <a:off x="7772400" y="1295400"/>
            <a:ext cx="0" cy="7620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24800" y="1447800"/>
            <a:ext cx="335348" cy="369332"/>
          </a:xfrm>
          <a:prstGeom prst="rect">
            <a:avLst/>
          </a:prstGeom>
          <a:noFill/>
        </p:spPr>
        <p:txBody>
          <a:bodyPr wrap="none" rtlCol="0">
            <a:spAutoFit/>
          </a:bodyPr>
          <a:lstStyle/>
          <a:p>
            <a:r>
              <a:rPr lang="en-US" dirty="0" err="1" smtClean="0">
                <a:solidFill>
                  <a:srgbClr val="FF0000"/>
                </a:solidFill>
              </a:rPr>
              <a:t>e</a:t>
            </a:r>
            <a:r>
              <a:rPr lang="en-US" baseline="-25000" dirty="0" err="1" smtClean="0">
                <a:solidFill>
                  <a:srgbClr val="FF0000"/>
                </a:solidFill>
              </a:rPr>
              <a:t>i</a:t>
            </a:r>
            <a:endParaRPr lang="en-US" baseline="-25000" dirty="0">
              <a:solidFill>
                <a:srgbClr val="FF0000"/>
              </a:solidFill>
            </a:endParaRPr>
          </a:p>
        </p:txBody>
      </p:sp>
      <p:sp>
        <p:nvSpPr>
          <p:cNvPr id="3" name="Content Placeholder 2"/>
          <p:cNvSpPr>
            <a:spLocks noGrp="1"/>
          </p:cNvSpPr>
          <p:nvPr>
            <p:ph idx="1"/>
          </p:nvPr>
        </p:nvSpPr>
        <p:spPr/>
        <p:txBody>
          <a:bodyPr/>
          <a:lstStyle/>
          <a:p>
            <a:r>
              <a:rPr lang="en-US" dirty="0" smtClean="0"/>
              <a:t>For </a:t>
            </a:r>
            <a:r>
              <a:rPr lang="en-US" dirty="0" err="1" smtClean="0"/>
              <a:t>i</a:t>
            </a:r>
            <a:r>
              <a:rPr lang="en-US" dirty="0" smtClean="0"/>
              <a:t>=1 to n (x</a:t>
            </a:r>
            <a:r>
              <a:rPr lang="en-US" baseline="-25000" dirty="0" smtClean="0"/>
              <a:t>i</a:t>
            </a:r>
            <a:r>
              <a:rPr lang="en-US" dirty="0" smtClean="0"/>
              <a:t>, </a:t>
            </a:r>
            <a:r>
              <a:rPr lang="en-US" dirty="0" err="1" smtClean="0"/>
              <a:t>y</a:t>
            </a:r>
            <a:r>
              <a:rPr lang="en-US" baseline="-25000" dirty="0" err="1" smtClean="0"/>
              <a:t>i</a:t>
            </a:r>
            <a:r>
              <a:rPr lang="en-US" dirty="0" smtClean="0"/>
              <a:t>) pairs</a:t>
            </a:r>
          </a:p>
          <a:p>
            <a:r>
              <a:rPr lang="en-US" dirty="0" err="1" smtClean="0"/>
              <a:t>y</a:t>
            </a:r>
            <a:r>
              <a:rPr lang="en-US" baseline="-25000" dirty="0" err="1" smtClean="0"/>
              <a:t>i</a:t>
            </a:r>
            <a:r>
              <a:rPr lang="en-US" dirty="0" smtClean="0"/>
              <a:t> = a</a:t>
            </a:r>
            <a:r>
              <a:rPr lang="en-US" baseline="-25000" dirty="0" smtClean="0"/>
              <a:t>0</a:t>
            </a:r>
            <a:r>
              <a:rPr lang="en-US" dirty="0" smtClean="0"/>
              <a:t> + a</a:t>
            </a:r>
            <a:r>
              <a:rPr lang="en-US" baseline="-25000" dirty="0" smtClean="0"/>
              <a:t>1</a:t>
            </a:r>
            <a:r>
              <a:rPr lang="en-US" dirty="0" smtClean="0"/>
              <a:t>x</a:t>
            </a:r>
            <a:r>
              <a:rPr lang="en-US" baseline="-25000" dirty="0" smtClean="0"/>
              <a:t>1</a:t>
            </a:r>
            <a:r>
              <a:rPr lang="en-US" dirty="0" smtClean="0"/>
              <a:t> + </a:t>
            </a:r>
            <a:r>
              <a:rPr lang="en-US" dirty="0" err="1" smtClean="0"/>
              <a:t>e</a:t>
            </a:r>
            <a:r>
              <a:rPr lang="en-US" baseline="-25000" dirty="0" err="1" smtClean="0"/>
              <a:t>i</a:t>
            </a:r>
            <a:endParaRPr lang="en-US" baseline="-25000" dirty="0" smtClean="0"/>
          </a:p>
          <a:p>
            <a:r>
              <a:rPr lang="en-US" dirty="0" err="1" smtClean="0"/>
              <a:t>e</a:t>
            </a:r>
            <a:r>
              <a:rPr lang="en-US" baseline="-25000" dirty="0" err="1" smtClean="0"/>
              <a:t>i</a:t>
            </a:r>
            <a:r>
              <a:rPr lang="en-US" baseline="-25000" dirty="0" smtClean="0"/>
              <a:t> </a:t>
            </a:r>
            <a:r>
              <a:rPr lang="en-US" dirty="0" smtClean="0"/>
              <a:t>= </a:t>
            </a:r>
            <a:r>
              <a:rPr lang="en-US" i="1" dirty="0" smtClean="0"/>
              <a:t>residual</a:t>
            </a:r>
          </a:p>
          <a:p>
            <a:pPr lvl="1">
              <a:buNone/>
            </a:pPr>
            <a:r>
              <a:rPr lang="en-US" i="1" dirty="0" smtClean="0"/>
              <a:t>= (predicted by line) - (actual)</a:t>
            </a:r>
          </a:p>
          <a:p>
            <a:r>
              <a:rPr lang="en-US" dirty="0" smtClean="0"/>
              <a:t>Minimize sum-of-squares of residuals</a:t>
            </a:r>
          </a:p>
          <a:p>
            <a:endParaRPr lang="en-US" baseline="-2500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Code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Set partial derivatives to zero to find minima</a:t>
            </a:r>
          </a:p>
          <a:p>
            <a:endParaRPr lang="en-US" baseline="-25000"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Two equations, two unknowns</a:t>
            </a:r>
          </a:p>
          <a:p>
            <a:pPr lvl="1"/>
            <a:r>
              <a:rPr lang="en-US" dirty="0" smtClean="0"/>
              <a:t>Solve for a</a:t>
            </a:r>
            <a:r>
              <a:rPr lang="en-US" baseline="-25000" dirty="0" smtClean="0"/>
              <a:t>0</a:t>
            </a:r>
            <a:r>
              <a:rPr lang="en-US" dirty="0" smtClean="0"/>
              <a:t>, a</a:t>
            </a:r>
            <a:r>
              <a:rPr lang="en-US" baseline="-25000" dirty="0" smtClean="0"/>
              <a:t>1</a:t>
            </a:r>
            <a:endParaRPr lang="en-US" baseline="-25000" dirty="0"/>
          </a:p>
        </p:txBody>
      </p:sp>
      <p:graphicFrame>
        <p:nvGraphicFramePr>
          <p:cNvPr id="5" name="Object 4"/>
          <p:cNvGraphicFramePr>
            <a:graphicFrameLocks noChangeAspect="1"/>
          </p:cNvGraphicFramePr>
          <p:nvPr/>
        </p:nvGraphicFramePr>
        <p:xfrm>
          <a:off x="2819400" y="3124200"/>
          <a:ext cx="3714750" cy="1969944"/>
        </p:xfrm>
        <a:graphic>
          <a:graphicData uri="http://schemas.openxmlformats.org/presentationml/2006/ole">
            <p:oleObj spid="_x0000_s82946" name="Equation" r:id="rId3" imgW="1676160" imgH="888840" progId="Equation.3">
              <p:embed/>
            </p:oleObj>
          </a:graphicData>
        </a:graphic>
      </p:graphicFrame>
      <p:graphicFrame>
        <p:nvGraphicFramePr>
          <p:cNvPr id="6" name="Object 5"/>
          <p:cNvGraphicFramePr>
            <a:graphicFrameLocks noChangeAspect="1"/>
          </p:cNvGraphicFramePr>
          <p:nvPr/>
        </p:nvGraphicFramePr>
        <p:xfrm>
          <a:off x="990600" y="2209800"/>
          <a:ext cx="2667000" cy="916516"/>
        </p:xfrm>
        <a:graphic>
          <a:graphicData uri="http://schemas.openxmlformats.org/presentationml/2006/ole">
            <p:oleObj spid="_x0000_s82947" name="Equation" r:id="rId4" imgW="125712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1"/>
          <p:cNvGraphicFramePr>
            <a:graphicFrameLocks noChangeAspect="1"/>
          </p:cNvGraphicFramePr>
          <p:nvPr/>
        </p:nvGraphicFramePr>
        <p:xfrm>
          <a:off x="6477000" y="0"/>
          <a:ext cx="2530475" cy="3275432"/>
        </p:xfrm>
        <a:graphic>
          <a:graphicData uri="http://schemas.openxmlformats.org/presentationml/2006/ole">
            <p:oleObj spid="_x0000_s38924" name="Acrobat Document" r:id="rId3" imgW="5829156" imgH="7543672" progId="AcroExch.Document.DC">
              <p:embed/>
            </p:oleObj>
          </a:graphicData>
        </a:graphic>
      </p:graphicFrame>
      <p:sp>
        <p:nvSpPr>
          <p:cNvPr id="2" name="Title 1"/>
          <p:cNvSpPr>
            <a:spLocks noGrp="1"/>
          </p:cNvSpPr>
          <p:nvPr>
            <p:ph type="title"/>
          </p:nvPr>
        </p:nvSpPr>
        <p:spPr/>
        <p:txBody>
          <a:bodyPr/>
          <a:lstStyle/>
          <a:p>
            <a:pPr algn="l"/>
            <a:r>
              <a:rPr lang="en-US" dirty="0" smtClean="0"/>
              <a:t>5.  Model quality</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Section 3.3</a:t>
            </a:r>
          </a:p>
          <a:p>
            <a:r>
              <a:rPr lang="en-US" dirty="0" smtClean="0"/>
              <a:t>summary(int00.lm)</a:t>
            </a:r>
          </a:p>
          <a:p>
            <a:r>
              <a:rPr lang="en-US" dirty="0" smtClean="0"/>
              <a:t>Residuals = actual value – fitted value</a:t>
            </a:r>
          </a:p>
          <a:p>
            <a:pPr lvl="1"/>
            <a:r>
              <a:rPr lang="en-US" dirty="0" smtClean="0"/>
              <a:t>above/below line = positive/negative residual</a:t>
            </a:r>
          </a:p>
          <a:p>
            <a:pPr lvl="1"/>
            <a:r>
              <a:rPr lang="en-US" dirty="0" smtClean="0"/>
              <a:t>Expect median of residuals ≈ 0</a:t>
            </a:r>
          </a:p>
          <a:p>
            <a:pPr lvl="1"/>
            <a:r>
              <a:rPr lang="en-US" dirty="0" smtClean="0"/>
              <a:t>Expect residuals normally distributed around 0</a:t>
            </a:r>
          </a:p>
          <a:p>
            <a:pPr lvl="1"/>
            <a:r>
              <a:rPr lang="en-US" dirty="0" smtClean="0"/>
              <a:t>Expect min, max approx same distance from 0</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Residuals:</a:t>
            </a:r>
          </a:p>
          <a:p>
            <a:pPr>
              <a:buNone/>
            </a:pPr>
            <a:r>
              <a:rPr lang="en-US" dirty="0" smtClean="0">
                <a:latin typeface="Courier New" pitchFamily="49" charset="0"/>
                <a:cs typeface="Courier New" pitchFamily="49" charset="0"/>
              </a:rPr>
              <a:t>Min       1Q    Median   3Q   Max </a:t>
            </a:r>
          </a:p>
          <a:p>
            <a:pPr>
              <a:buNone/>
            </a:pPr>
            <a:r>
              <a:rPr lang="en-US" dirty="0" smtClean="0">
                <a:latin typeface="Courier New" pitchFamily="49" charset="0"/>
                <a:cs typeface="Courier New" pitchFamily="49" charset="0"/>
              </a:rPr>
              <a:t>-634.61 -276.17 -30.83 75.38 1299.52 </a:t>
            </a:r>
          </a:p>
          <a:p>
            <a:pPr lvl="1">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quality – coefficients</a:t>
            </a:r>
            <a:endParaRPr lang="en-US" dirty="0"/>
          </a:p>
        </p:txBody>
      </p:sp>
      <p:sp>
        <p:nvSpPr>
          <p:cNvPr id="3" name="Content Placeholder 2"/>
          <p:cNvSpPr>
            <a:spLocks noGrp="1"/>
          </p:cNvSpPr>
          <p:nvPr>
            <p:ph idx="1"/>
          </p:nvPr>
        </p:nvSpPr>
        <p:spPr>
          <a:xfrm>
            <a:off x="381000" y="1219200"/>
            <a:ext cx="8229600" cy="3962400"/>
          </a:xfrm>
        </p:spPr>
        <p:txBody>
          <a:bodyPr>
            <a:normAutofit fontScale="92500" lnSpcReduction="20000"/>
          </a:bodyPr>
          <a:lstStyle/>
          <a:p>
            <a:r>
              <a:rPr lang="en-US" dirty="0" smtClean="0"/>
              <a:t>Standard error</a:t>
            </a:r>
          </a:p>
          <a:p>
            <a:pPr lvl="1"/>
            <a:r>
              <a:rPr lang="en-US" dirty="0" smtClean="0"/>
              <a:t>Expect std err = 5-10x smaller than coefficient value</a:t>
            </a:r>
          </a:p>
          <a:p>
            <a:pPr lvl="1"/>
            <a:r>
              <a:rPr lang="en-US" dirty="0" smtClean="0"/>
              <a:t>Small value </a:t>
            </a:r>
            <a:r>
              <a:rPr lang="en-US" dirty="0" smtClean="0">
                <a:sym typeface="Wingdings" pitchFamily="2" charset="2"/>
              </a:rPr>
              <a:t> small variability</a:t>
            </a:r>
          </a:p>
          <a:p>
            <a:r>
              <a:rPr lang="en-US" dirty="0" smtClean="0">
                <a:sym typeface="Wingdings" pitchFamily="2" charset="2"/>
              </a:rPr>
              <a:t>Pr(&gt; |t|) = probability the coefficient is </a:t>
            </a:r>
            <a:r>
              <a:rPr lang="en-US" u="sng" dirty="0" smtClean="0">
                <a:sym typeface="Wingdings" pitchFamily="2" charset="2"/>
              </a:rPr>
              <a:t>not</a:t>
            </a:r>
            <a:r>
              <a:rPr lang="en-US" dirty="0" smtClean="0">
                <a:sym typeface="Wingdings" pitchFamily="2" charset="2"/>
              </a:rPr>
              <a:t> relevant to model</a:t>
            </a:r>
          </a:p>
          <a:p>
            <a:pPr lvl="1"/>
            <a:r>
              <a:rPr lang="en-US" dirty="0" smtClean="0">
                <a:sym typeface="Wingdings" pitchFamily="2" charset="2"/>
              </a:rPr>
              <a:t>Called the “significance value”</a:t>
            </a:r>
          </a:p>
          <a:p>
            <a:pPr lvl="1"/>
            <a:r>
              <a:rPr lang="en-US" dirty="0" smtClean="0">
                <a:sym typeface="Wingdings" pitchFamily="2" charset="2"/>
              </a:rPr>
              <a:t>Also called the p-value</a:t>
            </a:r>
          </a:p>
          <a:p>
            <a:pPr lvl="1"/>
            <a:r>
              <a:rPr lang="en-US" dirty="0" smtClean="0">
                <a:sym typeface="Wingdings" pitchFamily="2" charset="2"/>
              </a:rPr>
              <a:t>Small value  coefficient is significant to model</a:t>
            </a:r>
          </a:p>
          <a:p>
            <a:pPr lvl="1"/>
            <a:r>
              <a:rPr lang="en-US" dirty="0" smtClean="0">
                <a:sym typeface="Wingdings" pitchFamily="2" charset="2"/>
              </a:rPr>
              <a:t>Typically want &lt; 0.05 or 0.1</a:t>
            </a:r>
            <a:endParaRPr lang="en-US" dirty="0"/>
          </a:p>
        </p:txBody>
      </p:sp>
      <p:sp>
        <p:nvSpPr>
          <p:cNvPr id="4" name="Content Placeholder 2"/>
          <p:cNvSpPr txBox="1">
            <a:spLocks/>
          </p:cNvSpPr>
          <p:nvPr/>
        </p:nvSpPr>
        <p:spPr>
          <a:xfrm>
            <a:off x="152400" y="5029200"/>
            <a:ext cx="8763000" cy="1600200"/>
          </a:xfrm>
          <a:prstGeom prst="rect">
            <a:avLst/>
          </a:prstGeom>
        </p:spPr>
        <p:txBody>
          <a:bodyPr vert="horz" lIns="91440" tIns="45720" rIns="91440" bIns="45720" rtlCol="0">
            <a:normAutofit fontScale="92500"/>
          </a:bodyPr>
          <a:lstStyle/>
          <a:p>
            <a:r>
              <a:rPr lang="en-US" sz="2400" dirty="0" smtClean="0">
                <a:latin typeface="Courier New" pitchFamily="49" charset="0"/>
                <a:cs typeface="Courier New" pitchFamily="49" charset="0"/>
              </a:rPr>
              <a:t>Coefficients:</a:t>
            </a:r>
          </a:p>
          <a:p>
            <a:r>
              <a:rPr lang="en-US" sz="2400" dirty="0" smtClean="0">
                <a:solidFill>
                  <a:srgbClr val="C00000"/>
                </a:solidFill>
                <a:latin typeface="Courier New" pitchFamily="49" charset="0"/>
                <a:cs typeface="Courier New" pitchFamily="49" charset="0"/>
              </a:rPr>
              <a:t>            Estimate</a:t>
            </a:r>
            <a:r>
              <a:rPr lang="en-US" sz="2400" dirty="0" smtClean="0">
                <a:latin typeface="Courier New" pitchFamily="49" charset="0"/>
                <a:cs typeface="Courier New" pitchFamily="49" charset="0"/>
              </a:rPr>
              <a:t> </a:t>
            </a:r>
            <a:r>
              <a:rPr lang="en-US" sz="2400" dirty="0" smtClean="0">
                <a:solidFill>
                  <a:srgbClr val="00B050"/>
                </a:solidFill>
                <a:latin typeface="Courier New" pitchFamily="49" charset="0"/>
                <a:cs typeface="Courier New" pitchFamily="49" charset="0"/>
              </a:rPr>
              <a:t>Std. Error </a:t>
            </a:r>
            <a:r>
              <a:rPr lang="en-US" sz="2400" dirty="0" smtClean="0">
                <a:latin typeface="Courier New" pitchFamily="49" charset="0"/>
                <a:cs typeface="Courier New" pitchFamily="49" charset="0"/>
              </a:rPr>
              <a:t>t value </a:t>
            </a:r>
            <a:r>
              <a:rPr lang="en-US" sz="2400" dirty="0" smtClean="0">
                <a:solidFill>
                  <a:srgbClr val="00B0F0"/>
                </a:solidFill>
                <a:latin typeface="Courier New" pitchFamily="49" charset="0"/>
                <a:cs typeface="Courier New" pitchFamily="49" charset="0"/>
              </a:rPr>
              <a:t>Pr(&gt;|t|)</a:t>
            </a:r>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(Intercept) </a:t>
            </a:r>
            <a:r>
              <a:rPr lang="en-US" sz="2400" dirty="0" smtClean="0">
                <a:solidFill>
                  <a:srgbClr val="C00000"/>
                </a:solidFill>
                <a:latin typeface="Courier New" pitchFamily="49" charset="0"/>
                <a:cs typeface="Courier New" pitchFamily="49" charset="0"/>
              </a:rPr>
              <a:t>51.78709</a:t>
            </a:r>
            <a:r>
              <a:rPr lang="en-US" sz="2400" dirty="0" smtClean="0">
                <a:latin typeface="Courier New" pitchFamily="49" charset="0"/>
                <a:cs typeface="Courier New" pitchFamily="49" charset="0"/>
              </a:rPr>
              <a:t> </a:t>
            </a:r>
            <a:r>
              <a:rPr lang="en-US" sz="2400" dirty="0" smtClean="0">
                <a:solidFill>
                  <a:srgbClr val="00B050"/>
                </a:solidFill>
                <a:latin typeface="Courier New" pitchFamily="49" charset="0"/>
                <a:cs typeface="Courier New" pitchFamily="49" charset="0"/>
              </a:rPr>
              <a:t>53.31513</a:t>
            </a:r>
            <a:r>
              <a:rPr lang="en-US" sz="2400" dirty="0" smtClean="0">
                <a:latin typeface="Courier New" pitchFamily="49" charset="0"/>
                <a:cs typeface="Courier New" pitchFamily="49" charset="0"/>
              </a:rPr>
              <a:t>   0.971   </a:t>
            </a:r>
            <a:r>
              <a:rPr lang="en-US" sz="2400" dirty="0" smtClean="0">
                <a:solidFill>
                  <a:srgbClr val="00B0F0"/>
                </a:solidFill>
                <a:latin typeface="Courier New" pitchFamily="49" charset="0"/>
                <a:cs typeface="Courier New" pitchFamily="49" charset="0"/>
              </a:rPr>
              <a:t>0.332</a:t>
            </a:r>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clock       </a:t>
            </a:r>
            <a:r>
              <a:rPr lang="en-US" sz="2400" dirty="0" smtClean="0">
                <a:solidFill>
                  <a:srgbClr val="C00000"/>
                </a:solidFill>
                <a:latin typeface="Courier New" pitchFamily="49" charset="0"/>
                <a:cs typeface="Courier New" pitchFamily="49" charset="0"/>
              </a:rPr>
              <a:t>0.58635</a:t>
            </a:r>
            <a:r>
              <a:rPr lang="en-US" sz="2400" dirty="0" smtClean="0">
                <a:latin typeface="Courier New" pitchFamily="49" charset="0"/>
                <a:cs typeface="Courier New" pitchFamily="49" charset="0"/>
              </a:rPr>
              <a:t>  </a:t>
            </a:r>
            <a:r>
              <a:rPr lang="en-US" sz="2400" dirty="0" smtClean="0">
                <a:solidFill>
                  <a:srgbClr val="00B050"/>
                </a:solidFill>
                <a:latin typeface="Courier New" pitchFamily="49" charset="0"/>
                <a:cs typeface="Courier New" pitchFamily="49" charset="0"/>
              </a:rPr>
              <a:t>0.02697</a:t>
            </a:r>
            <a:r>
              <a:rPr lang="en-US" sz="2400" dirty="0" smtClean="0">
                <a:latin typeface="Courier New" pitchFamily="49" charset="0"/>
                <a:cs typeface="Courier New" pitchFamily="49" charset="0"/>
              </a:rPr>
              <a:t>   21.741   </a:t>
            </a:r>
            <a:r>
              <a:rPr lang="en-US" sz="2400" dirty="0" smtClean="0">
                <a:solidFill>
                  <a:srgbClr val="00B0F0"/>
                </a:solidFill>
                <a:latin typeface="Courier New" pitchFamily="49" charset="0"/>
                <a:cs typeface="Courier New" pitchFamily="49" charset="0"/>
              </a:rPr>
              <a:t>&lt;2e-16</a:t>
            </a:r>
            <a:r>
              <a:rPr lang="en-US" sz="2400" dirty="0" smtClean="0">
                <a:latin typeface="Courier New" pitchFamily="49" charset="0"/>
                <a:cs typeface="Courier New" pitchFamily="49" charset="0"/>
              </a:rPr>
              <a:t> </a:t>
            </a:r>
            <a:r>
              <a:rPr lang="en-US" sz="2400" dirty="0" smtClean="0">
                <a:solidFill>
                  <a:srgbClr val="FF0000"/>
                </a:solidFill>
                <a:latin typeface="Courier New" pitchFamily="49" charset="0"/>
                <a:cs typeface="Courier New" pitchFamily="49" charset="0"/>
              </a:rPr>
              <a:t>***</a:t>
            </a:r>
            <a:endParaRPr kumimoji="0" lang="en-US" sz="2400" b="0" i="0" u="none" strike="noStrike" kern="1200" cap="none" spc="0" normalizeH="0" baseline="0" noProof="0" dirty="0" smtClean="0">
              <a:ln>
                <a:noFill/>
              </a:ln>
              <a:solidFill>
                <a:srgbClr val="FF0000"/>
              </a:solidFill>
              <a:effectLst/>
              <a:uLnTx/>
              <a:uFillTx/>
              <a:latin typeface="Courier New" pitchFamily="49" charset="0"/>
              <a:cs typeface="Courier New" pitchFamily="49"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quality – visual indicators</a:t>
            </a:r>
            <a:endParaRPr lang="en-US"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solidFill>
                  <a:srgbClr val="FF0000"/>
                </a:solidFill>
              </a:rPr>
              <a:t>***</a:t>
            </a:r>
          </a:p>
          <a:p>
            <a:pPr lvl="1"/>
            <a:r>
              <a:rPr lang="en-US" dirty="0" smtClean="0"/>
              <a:t>0 &lt; p ≤ 0.001</a:t>
            </a:r>
          </a:p>
          <a:p>
            <a:r>
              <a:rPr lang="en-US" dirty="0" smtClean="0"/>
              <a:t>**</a:t>
            </a:r>
          </a:p>
          <a:p>
            <a:pPr lvl="1"/>
            <a:r>
              <a:rPr lang="en-US" dirty="0" smtClean="0"/>
              <a:t>0.001 &lt; p ≤ 0.01</a:t>
            </a:r>
          </a:p>
          <a:p>
            <a:r>
              <a:rPr lang="en-US" dirty="0" smtClean="0"/>
              <a:t>*</a:t>
            </a:r>
          </a:p>
          <a:p>
            <a:pPr lvl="1"/>
            <a:r>
              <a:rPr lang="en-US" dirty="0" smtClean="0"/>
              <a:t>0.01 &lt; p ≤ 0.05</a:t>
            </a:r>
          </a:p>
          <a:p>
            <a:r>
              <a:rPr lang="en-US" dirty="0" smtClean="0"/>
              <a:t>.</a:t>
            </a:r>
          </a:p>
          <a:p>
            <a:pPr lvl="1"/>
            <a:r>
              <a:rPr lang="en-US" dirty="0" smtClean="0"/>
              <a:t>0.05 &lt; p ≤ 0.1</a:t>
            </a:r>
          </a:p>
          <a:p>
            <a:r>
              <a:rPr lang="en-US" dirty="0" smtClean="0"/>
              <a:t>[blank]</a:t>
            </a:r>
          </a:p>
          <a:p>
            <a:pPr lvl="1"/>
            <a:r>
              <a:rPr lang="en-US" dirty="0" smtClean="0"/>
              <a:t>0.1 &lt; p ≤ 1</a:t>
            </a:r>
          </a:p>
          <a:p>
            <a:pPr lvl="1"/>
            <a:endParaRPr lang="en-US" dirty="0" smtClean="0"/>
          </a:p>
          <a:p>
            <a:pPr lvl="1"/>
            <a:endParaRPr lang="en-US" dirty="0" smtClean="0"/>
          </a:p>
          <a:p>
            <a:pPr lvl="1"/>
            <a:endParaRPr lang="en-US" dirty="0"/>
          </a:p>
        </p:txBody>
      </p:sp>
      <p:sp>
        <p:nvSpPr>
          <p:cNvPr id="4" name="Content Placeholder 2"/>
          <p:cNvSpPr txBox="1">
            <a:spLocks/>
          </p:cNvSpPr>
          <p:nvPr/>
        </p:nvSpPr>
        <p:spPr>
          <a:xfrm>
            <a:off x="4572000" y="1752600"/>
            <a:ext cx="41910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352800" y="1752601"/>
            <a:ext cx="5791200" cy="1219200"/>
          </a:xfrm>
          <a:prstGeom prst="rect">
            <a:avLst/>
          </a:prstGeom>
        </p:spPr>
        <p:txBody>
          <a:bodyPr vert="horz" lIns="91440" tIns="45720" rIns="91440" bIns="45720" rtlCol="0">
            <a:normAutofit/>
          </a:bodyPr>
          <a:lstStyle/>
          <a:p>
            <a:r>
              <a:rPr lang="en-US" sz="1600" dirty="0" smtClean="0">
                <a:latin typeface="Courier New" pitchFamily="49" charset="0"/>
                <a:cs typeface="Courier New" pitchFamily="49" charset="0"/>
              </a:rPr>
              <a:t>Coefficients:</a:t>
            </a:r>
          </a:p>
          <a:p>
            <a:r>
              <a:rPr lang="en-US" sz="1600" dirty="0" smtClean="0">
                <a:solidFill>
                  <a:srgbClr val="C00000"/>
                </a:solidFill>
                <a:latin typeface="Courier New" pitchFamily="49" charset="0"/>
                <a:cs typeface="Courier New" pitchFamily="49" charset="0"/>
              </a:rPr>
              <a:t>         Estimate</a:t>
            </a:r>
            <a:r>
              <a:rPr lang="en-US" sz="1600" dirty="0" smtClean="0">
                <a:latin typeface="Courier New" pitchFamily="49" charset="0"/>
                <a:cs typeface="Courier New" pitchFamily="49" charset="0"/>
              </a:rPr>
              <a:t> </a:t>
            </a:r>
            <a:r>
              <a:rPr lang="en-US" sz="1600" dirty="0" smtClean="0">
                <a:solidFill>
                  <a:srgbClr val="00B050"/>
                </a:solidFill>
                <a:latin typeface="Courier New" pitchFamily="49" charset="0"/>
                <a:cs typeface="Courier New" pitchFamily="49" charset="0"/>
              </a:rPr>
              <a:t>Std. Error </a:t>
            </a:r>
            <a:r>
              <a:rPr lang="en-US" sz="1600" dirty="0" smtClean="0">
                <a:latin typeface="Courier New" pitchFamily="49" charset="0"/>
                <a:cs typeface="Courier New" pitchFamily="49" charset="0"/>
              </a:rPr>
              <a:t>t value </a:t>
            </a:r>
            <a:r>
              <a:rPr lang="en-US" sz="1600" dirty="0" smtClean="0">
                <a:solidFill>
                  <a:srgbClr val="00B0F0"/>
                </a:solidFill>
                <a:latin typeface="Courier New" pitchFamily="49" charset="0"/>
                <a:cs typeface="Courier New" pitchFamily="49" charset="0"/>
              </a:rPr>
              <a:t>Pr(&gt;|t|)</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(Intercept)</a:t>
            </a:r>
            <a:r>
              <a:rPr lang="en-US" sz="1600" dirty="0" smtClean="0">
                <a:solidFill>
                  <a:srgbClr val="C00000"/>
                </a:solidFill>
                <a:latin typeface="Courier New" pitchFamily="49" charset="0"/>
                <a:cs typeface="Courier New" pitchFamily="49" charset="0"/>
              </a:rPr>
              <a:t>51.78709</a:t>
            </a:r>
            <a:r>
              <a:rPr lang="en-US" sz="1600" dirty="0" smtClean="0">
                <a:latin typeface="Courier New" pitchFamily="49" charset="0"/>
                <a:cs typeface="Courier New" pitchFamily="49" charset="0"/>
              </a:rPr>
              <a:t> </a:t>
            </a:r>
            <a:r>
              <a:rPr lang="en-US" sz="1600" dirty="0" smtClean="0">
                <a:solidFill>
                  <a:srgbClr val="00B050"/>
                </a:solidFill>
                <a:latin typeface="Courier New" pitchFamily="49" charset="0"/>
                <a:cs typeface="Courier New" pitchFamily="49" charset="0"/>
              </a:rPr>
              <a:t>53.31513</a:t>
            </a:r>
            <a:r>
              <a:rPr lang="en-US" sz="1600" dirty="0" smtClean="0">
                <a:latin typeface="Courier New" pitchFamily="49" charset="0"/>
                <a:cs typeface="Courier New" pitchFamily="49" charset="0"/>
              </a:rPr>
              <a:t> 0.971 </a:t>
            </a:r>
            <a:r>
              <a:rPr lang="en-US" sz="1600" dirty="0" smtClean="0">
                <a:solidFill>
                  <a:srgbClr val="00B0F0"/>
                </a:solidFill>
                <a:latin typeface="Courier New" pitchFamily="49" charset="0"/>
                <a:cs typeface="Courier New" pitchFamily="49" charset="0"/>
              </a:rPr>
              <a:t>0.332</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clock      </a:t>
            </a:r>
            <a:r>
              <a:rPr lang="en-US" sz="1600" dirty="0" smtClean="0">
                <a:solidFill>
                  <a:srgbClr val="C00000"/>
                </a:solidFill>
                <a:latin typeface="Courier New" pitchFamily="49" charset="0"/>
                <a:cs typeface="Courier New" pitchFamily="49" charset="0"/>
              </a:rPr>
              <a:t>0.58635</a:t>
            </a:r>
            <a:r>
              <a:rPr lang="en-US" sz="1600" dirty="0" smtClean="0">
                <a:latin typeface="Courier New" pitchFamily="49" charset="0"/>
                <a:cs typeface="Courier New" pitchFamily="49" charset="0"/>
              </a:rPr>
              <a:t>  </a:t>
            </a:r>
            <a:r>
              <a:rPr lang="en-US" sz="1600" dirty="0" smtClean="0">
                <a:solidFill>
                  <a:srgbClr val="00B050"/>
                </a:solidFill>
                <a:latin typeface="Courier New" pitchFamily="49" charset="0"/>
                <a:cs typeface="Courier New" pitchFamily="49" charset="0"/>
              </a:rPr>
              <a:t>0.02697</a:t>
            </a:r>
            <a:r>
              <a:rPr lang="en-US" sz="1600" dirty="0" smtClean="0">
                <a:latin typeface="Courier New" pitchFamily="49" charset="0"/>
                <a:cs typeface="Courier New" pitchFamily="49" charset="0"/>
              </a:rPr>
              <a:t> 21.741 </a:t>
            </a:r>
            <a:r>
              <a:rPr lang="en-US" sz="1600" dirty="0" smtClean="0">
                <a:solidFill>
                  <a:srgbClr val="00B0F0"/>
                </a:solidFill>
                <a:latin typeface="Courier New" pitchFamily="49" charset="0"/>
                <a:cs typeface="Courier New" pitchFamily="49" charset="0"/>
              </a:rPr>
              <a:t>&lt;2e-16</a:t>
            </a:r>
            <a:r>
              <a:rPr lang="en-US" sz="1600" dirty="0" smtClean="0">
                <a:latin typeface="Courier New" pitchFamily="49" charset="0"/>
                <a:cs typeface="Courier New" pitchFamily="49" charset="0"/>
              </a:rPr>
              <a:t> </a:t>
            </a:r>
            <a:r>
              <a:rPr lang="en-US" sz="1600" dirty="0" smtClean="0">
                <a:solidFill>
                  <a:srgbClr val="FF0000"/>
                </a:solidFill>
                <a:latin typeface="Courier New" pitchFamily="49" charset="0"/>
                <a:cs typeface="Courier New" pitchFamily="49" charset="0"/>
              </a:rPr>
              <a:t>***</a:t>
            </a:r>
            <a:endParaRPr kumimoji="0" lang="en-US" sz="1600" b="0" i="0" u="none" strike="noStrike" kern="1200" cap="none" spc="0" normalizeH="0" baseline="0" noProof="0" dirty="0" smtClean="0">
              <a:ln>
                <a:noFill/>
              </a:ln>
              <a:solidFill>
                <a:srgbClr val="FF0000"/>
              </a:solidFill>
              <a:effectLst/>
              <a:uLnTx/>
              <a:uFillTx/>
              <a:latin typeface="Courier New" pitchFamily="49" charset="0"/>
              <a:cs typeface="Courier New" pitchFamily="49"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800600" y="3733800"/>
            <a:ext cx="3810000" cy="2544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Quick visual indicator of the significance of that coefficient.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Topics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Intro to R programming environment</a:t>
            </a:r>
          </a:p>
          <a:p>
            <a:r>
              <a:rPr lang="en-US" dirty="0" smtClean="0"/>
              <a:t>Sanity checking and cleaning data</a:t>
            </a:r>
          </a:p>
          <a:p>
            <a:r>
              <a:rPr lang="en-US" dirty="0" smtClean="0"/>
              <a:t>One-factor regression models</a:t>
            </a:r>
          </a:p>
          <a:p>
            <a:r>
              <a:rPr lang="en-US" dirty="0" smtClean="0"/>
              <a:t>Model quality and residual analysis</a:t>
            </a:r>
          </a:p>
          <a:p>
            <a:r>
              <a:rPr lang="en-US" dirty="0" smtClean="0"/>
              <a:t>Multi-factor regression models</a:t>
            </a:r>
          </a:p>
          <a:p>
            <a:r>
              <a:rPr lang="en-US" dirty="0" smtClean="0"/>
              <a:t>Backward elimination process</a:t>
            </a:r>
          </a:p>
          <a:p>
            <a:r>
              <a:rPr lang="en-US" dirty="0" smtClean="0"/>
              <a:t>Prediction</a:t>
            </a:r>
          </a:p>
          <a:p>
            <a:r>
              <a:rPr lang="en-US" dirty="0" smtClean="0"/>
              <a:t>Training and testing</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quality – residuals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Residual standard error</a:t>
            </a:r>
          </a:p>
          <a:p>
            <a:pPr lvl="1"/>
            <a:r>
              <a:rPr lang="en-US" dirty="0" smtClean="0"/>
              <a:t>Measure of total variation in residual values</a:t>
            </a:r>
          </a:p>
          <a:p>
            <a:pPr lvl="1"/>
            <a:r>
              <a:rPr lang="en-US" dirty="0" smtClean="0"/>
              <a:t>Expect 1</a:t>
            </a:r>
            <a:r>
              <a:rPr lang="en-US" baseline="30000" dirty="0" smtClean="0"/>
              <a:t>st</a:t>
            </a:r>
            <a:r>
              <a:rPr lang="en-US" dirty="0" smtClean="0"/>
              <a:t> and 3</a:t>
            </a:r>
            <a:r>
              <a:rPr lang="en-US" baseline="30000" dirty="0" smtClean="0"/>
              <a:t>rd</a:t>
            </a:r>
            <a:r>
              <a:rPr lang="en-US" dirty="0" smtClean="0"/>
              <a:t> </a:t>
            </a:r>
            <a:r>
              <a:rPr lang="en-US" dirty="0" err="1" smtClean="0"/>
              <a:t>quantiles</a:t>
            </a:r>
            <a:r>
              <a:rPr lang="en-US" dirty="0" smtClean="0"/>
              <a:t> ≈ 1.5 standard error</a:t>
            </a:r>
          </a:p>
          <a:p>
            <a:pPr lvl="1"/>
            <a:endParaRPr lang="en-US" dirty="0" smtClean="0"/>
          </a:p>
          <a:p>
            <a:pPr lvl="1"/>
            <a:endParaRPr lang="en-US" dirty="0" smtClean="0"/>
          </a:p>
          <a:p>
            <a:pPr lvl="1"/>
            <a:endParaRPr lang="en-US" dirty="0" smtClean="0"/>
          </a:p>
          <a:p>
            <a:pPr lvl="1"/>
            <a:endParaRPr lang="en-US" dirty="0"/>
          </a:p>
        </p:txBody>
      </p:sp>
      <p:sp>
        <p:nvSpPr>
          <p:cNvPr id="4" name="Content Placeholder 2"/>
          <p:cNvSpPr txBox="1">
            <a:spLocks/>
          </p:cNvSpPr>
          <p:nvPr/>
        </p:nvSpPr>
        <p:spPr>
          <a:xfrm>
            <a:off x="990600" y="3429000"/>
            <a:ext cx="7315200" cy="10668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Residuals: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Min       1Q    Median   3Q   Max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-634.61 </a:t>
            </a:r>
            <a:r>
              <a:rPr kumimoji="0" lang="en-US" sz="3200" b="0" i="0" u="none" strike="noStrike" kern="1200" cap="none" spc="0" normalizeH="0" baseline="0" noProof="0" dirty="0" smtClean="0">
                <a:ln>
                  <a:noFill/>
                </a:ln>
                <a:solidFill>
                  <a:srgbClr val="FF0000"/>
                </a:solidFill>
                <a:effectLst/>
                <a:uLnTx/>
                <a:uFillTx/>
                <a:latin typeface="Courier New" pitchFamily="49" charset="0"/>
                <a:ea typeface="+mn-ea"/>
                <a:cs typeface="Courier New" pitchFamily="49" charset="0"/>
              </a:rPr>
              <a:t>-276.17 </a:t>
            </a:r>
            <a:r>
              <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-30.83 </a:t>
            </a:r>
            <a:r>
              <a:rPr kumimoji="0" lang="en-US" sz="3200" b="0" i="0" u="none" strike="noStrike" kern="1200" cap="none" spc="0" normalizeH="0" baseline="0" noProof="0" dirty="0" smtClean="0">
                <a:ln>
                  <a:noFill/>
                </a:ln>
                <a:solidFill>
                  <a:srgbClr val="FF0000"/>
                </a:solidFill>
                <a:effectLst/>
                <a:uLnTx/>
                <a:uFillTx/>
                <a:latin typeface="Courier New" pitchFamily="49" charset="0"/>
                <a:ea typeface="+mn-ea"/>
                <a:cs typeface="Courier New" pitchFamily="49" charset="0"/>
              </a:rPr>
              <a:t>75.38</a:t>
            </a:r>
            <a:r>
              <a:rPr kumimoji="0" lang="en-US" sz="3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1299.52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990600" y="4800600"/>
            <a:ext cx="7848600" cy="1295400"/>
          </a:xfrm>
          <a:prstGeom prst="rect">
            <a:avLst/>
          </a:prstGeom>
        </p:spPr>
        <p:txBody>
          <a:bodyPr vert="horz" lIns="91440" tIns="45720" rIns="91440" bIns="45720" rtlCol="0">
            <a:normAutofit/>
          </a:bodyPr>
          <a:lstStyle/>
          <a:p>
            <a:r>
              <a:rPr lang="en-US" sz="1600" dirty="0" smtClean="0">
                <a:latin typeface="Courier New" pitchFamily="49" charset="0"/>
                <a:cs typeface="Courier New" pitchFamily="49" charset="0"/>
              </a:rPr>
              <a:t>Coefficients:</a:t>
            </a:r>
          </a:p>
          <a:p>
            <a:r>
              <a:rPr lang="en-US" sz="1600" dirty="0" smtClean="0">
                <a:latin typeface="Courier New" pitchFamily="49" charset="0"/>
                <a:cs typeface="Courier New" pitchFamily="49" charset="0"/>
              </a:rPr>
              <a:t>         Estimate Std. Error t value Pr(&gt;|t|) </a:t>
            </a:r>
          </a:p>
          <a:p>
            <a:r>
              <a:rPr lang="en-US" sz="1600" dirty="0" smtClean="0">
                <a:latin typeface="Courier New" pitchFamily="49" charset="0"/>
                <a:cs typeface="Courier New" pitchFamily="49" charset="0"/>
              </a:rPr>
              <a:t>(Intercept)51.78709 </a:t>
            </a:r>
            <a:r>
              <a:rPr lang="en-US" sz="1600" dirty="0" smtClean="0">
                <a:solidFill>
                  <a:srgbClr val="FF0000"/>
                </a:solidFill>
                <a:latin typeface="Courier New" pitchFamily="49" charset="0"/>
                <a:cs typeface="Courier New" pitchFamily="49" charset="0"/>
              </a:rPr>
              <a:t>53.31513</a:t>
            </a:r>
            <a:r>
              <a:rPr lang="en-US" sz="1600" dirty="0" smtClean="0">
                <a:latin typeface="Courier New" pitchFamily="49" charset="0"/>
                <a:cs typeface="Courier New" pitchFamily="49" charset="0"/>
              </a:rPr>
              <a:t> 0.971 0.332 </a:t>
            </a:r>
          </a:p>
          <a:p>
            <a:r>
              <a:rPr lang="en-US" sz="1600" dirty="0" smtClean="0">
                <a:latin typeface="Courier New" pitchFamily="49" charset="0"/>
                <a:cs typeface="Courier New" pitchFamily="49" charset="0"/>
              </a:rPr>
              <a:t>clock      0.58635  0.02697 21.741 &lt;2e-16 ***</a:t>
            </a: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quality – R</a:t>
            </a:r>
            <a:r>
              <a:rPr lang="en-US" baseline="30000" dirty="0" smtClean="0"/>
              <a:t>2</a:t>
            </a:r>
            <a:endParaRPr lang="en-US" baseline="30000" dirty="0"/>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r>
              <a:rPr lang="en-US" dirty="0" smtClean="0"/>
              <a:t>Degrees of freedom = (number of observations used to generate model) – (number of coefficients)</a:t>
            </a:r>
          </a:p>
          <a:p>
            <a:pPr lvl="1"/>
            <a:r>
              <a:rPr lang="en-US" dirty="0" smtClean="0"/>
              <a:t>E.g. 256 observations used to compute 2 coefficients</a:t>
            </a:r>
          </a:p>
          <a:p>
            <a:pPr marL="914400" lvl="2" indent="0">
              <a:buNone/>
            </a:pPr>
            <a:r>
              <a:rPr lang="en-US" dirty="0" smtClean="0">
                <a:sym typeface="Wingdings" panose="05000000000000000000" pitchFamily="2" charset="2"/>
              </a:rPr>
              <a:t> 254 degrees </a:t>
            </a:r>
            <a:r>
              <a:rPr lang="en-US" smtClean="0">
                <a:sym typeface="Wingdings" panose="05000000000000000000" pitchFamily="2" charset="2"/>
              </a:rPr>
              <a:t>of freedom</a:t>
            </a:r>
            <a:endParaRPr lang="en-US" dirty="0" smtClean="0"/>
          </a:p>
          <a:p>
            <a:r>
              <a:rPr lang="en-US" dirty="0" smtClean="0"/>
              <a:t>R</a:t>
            </a:r>
            <a:r>
              <a:rPr lang="en-US" baseline="30000" dirty="0" smtClean="0"/>
              <a:t>2</a:t>
            </a:r>
            <a:r>
              <a:rPr lang="en-US" dirty="0" smtClean="0"/>
              <a:t> = percentage of total variation explained by the model</a:t>
            </a:r>
          </a:p>
          <a:p>
            <a:pPr lvl="1">
              <a:buNone/>
            </a:pPr>
            <a:r>
              <a:rPr lang="en-US" dirty="0" smtClean="0"/>
              <a:t>	0 &lt; R</a:t>
            </a:r>
            <a:r>
              <a:rPr lang="en-US" baseline="30000" dirty="0" smtClean="0"/>
              <a:t>2 </a:t>
            </a:r>
            <a:r>
              <a:rPr lang="en-US" dirty="0" smtClean="0"/>
              <a:t>&lt; 1</a:t>
            </a:r>
          </a:p>
          <a:p>
            <a:r>
              <a:rPr lang="en-US" dirty="0" smtClean="0"/>
              <a:t>Adjusted R</a:t>
            </a:r>
            <a:r>
              <a:rPr lang="en-US" baseline="30000" dirty="0" smtClean="0"/>
              <a:t>2</a:t>
            </a:r>
            <a:r>
              <a:rPr lang="en-US" dirty="0" smtClean="0"/>
              <a:t> – discuss later for multi-factor models</a:t>
            </a:r>
          </a:p>
          <a:p>
            <a:r>
              <a:rPr lang="en-US" dirty="0" smtClean="0"/>
              <a:t>F-statistic – discuss later for multi-factor models</a:t>
            </a:r>
          </a:p>
          <a:p>
            <a:pPr lv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baseline="30000" dirty="0" smtClean="0"/>
              <a:t>2</a:t>
            </a:r>
            <a:r>
              <a:rPr lang="en-US" dirty="0" smtClean="0"/>
              <a:t> – A Little Deeper</a:t>
            </a:r>
            <a:endParaRPr lang="en-US" baseline="30000" dirty="0"/>
          </a:p>
        </p:txBody>
      </p:sp>
      <p:sp>
        <p:nvSpPr>
          <p:cNvPr id="3" name="Content Placeholder 2"/>
          <p:cNvSpPr>
            <a:spLocks noGrp="1"/>
          </p:cNvSpPr>
          <p:nvPr>
            <p:ph idx="1"/>
          </p:nvPr>
        </p:nvSpPr>
        <p:spPr>
          <a:xfrm>
            <a:off x="457200" y="4724400"/>
            <a:ext cx="8229600" cy="1600200"/>
          </a:xfrm>
        </p:spPr>
        <p:txBody>
          <a:bodyPr>
            <a:normAutofit/>
          </a:bodyPr>
          <a:lstStyle/>
          <a:p>
            <a:r>
              <a:rPr lang="en-US" dirty="0" smtClean="0"/>
              <a:t>R</a:t>
            </a:r>
            <a:r>
              <a:rPr lang="en-US" baseline="30000" dirty="0" smtClean="0"/>
              <a:t>2</a:t>
            </a:r>
            <a:r>
              <a:rPr lang="en-US" dirty="0" smtClean="0"/>
              <a:t> = coefficient of determination</a:t>
            </a:r>
          </a:p>
          <a:p>
            <a:pPr lvl="1">
              <a:buNone/>
            </a:pPr>
            <a:r>
              <a:rPr lang="en-US" dirty="0" smtClean="0"/>
              <a:t>= Fraction of total variation explained by model</a:t>
            </a:r>
          </a:p>
          <a:p>
            <a:pPr lvl="1"/>
            <a:endParaRPr lang="en-US" dirty="0"/>
          </a:p>
        </p:txBody>
      </p:sp>
      <p:graphicFrame>
        <p:nvGraphicFramePr>
          <p:cNvPr id="4" name="Object 3"/>
          <p:cNvGraphicFramePr>
            <a:graphicFrameLocks noChangeAspect="1"/>
          </p:cNvGraphicFramePr>
          <p:nvPr/>
        </p:nvGraphicFramePr>
        <p:xfrm>
          <a:off x="1598613" y="1447800"/>
          <a:ext cx="6335712" cy="3276600"/>
        </p:xfrm>
        <a:graphic>
          <a:graphicData uri="http://schemas.openxmlformats.org/presentationml/2006/ole">
            <p:oleObj spid="_x0000_s83970" name="Equation" r:id="rId3" imgW="2603160" imgH="134604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419600" y="0"/>
          <a:ext cx="4847490" cy="6273800"/>
        </p:xfrm>
        <a:graphic>
          <a:graphicData uri="http://schemas.openxmlformats.org/presentationml/2006/ole">
            <p:oleObj spid="_x0000_s3085" name="Acrobat Document" r:id="rId3" imgW="5829156" imgH="7543672" progId="AcroExch.Document.DC">
              <p:embed/>
            </p:oleObj>
          </a:graphicData>
        </a:graphic>
      </p:graphicFrame>
      <p:sp>
        <p:nvSpPr>
          <p:cNvPr id="3" name="Content Placeholder 2"/>
          <p:cNvSpPr>
            <a:spLocks noGrp="1"/>
          </p:cNvSpPr>
          <p:nvPr>
            <p:ph idx="1"/>
          </p:nvPr>
        </p:nvSpPr>
        <p:spPr>
          <a:xfrm>
            <a:off x="381000" y="1295400"/>
            <a:ext cx="4419600" cy="5257800"/>
          </a:xfrm>
        </p:spPr>
        <p:txBody>
          <a:bodyPr>
            <a:normAutofit fontScale="85000" lnSpcReduction="20000"/>
          </a:bodyPr>
          <a:lstStyle/>
          <a:p>
            <a:r>
              <a:rPr lang="en-US" dirty="0" smtClean="0"/>
              <a:t>y = a</a:t>
            </a:r>
            <a:r>
              <a:rPr lang="en-US" baseline="-25000" dirty="0" smtClean="0"/>
              <a:t>0</a:t>
            </a:r>
            <a:r>
              <a:rPr lang="en-US" dirty="0" smtClean="0"/>
              <a:t> + a</a:t>
            </a:r>
            <a:r>
              <a:rPr lang="en-US" baseline="-25000" dirty="0" smtClean="0"/>
              <a:t>1</a:t>
            </a:r>
            <a:r>
              <a:rPr lang="en-US" dirty="0" smtClean="0"/>
              <a:t>x</a:t>
            </a:r>
            <a:r>
              <a:rPr lang="en-US" baseline="-25000" dirty="0" smtClean="0"/>
              <a:t>1</a:t>
            </a:r>
            <a:r>
              <a:rPr lang="en-US" dirty="0" smtClean="0"/>
              <a:t> = f(x</a:t>
            </a:r>
            <a:r>
              <a:rPr lang="en-US" baseline="-25000" dirty="0" smtClean="0"/>
              <a:t>i</a:t>
            </a:r>
            <a:r>
              <a:rPr lang="en-US" dirty="0" smtClean="0"/>
              <a:t>)</a:t>
            </a:r>
          </a:p>
          <a:p>
            <a:r>
              <a:rPr lang="en-US" dirty="0" smtClean="0"/>
              <a:t>fitted(int00.lm) computes </a:t>
            </a:r>
          </a:p>
          <a:p>
            <a:pPr lvl="1">
              <a:buNone/>
            </a:pPr>
            <a:r>
              <a:rPr lang="en-US" dirty="0" err="1" smtClean="0"/>
              <a:t>y</a:t>
            </a:r>
            <a:r>
              <a:rPr lang="en-US" baseline="-25000" dirty="0" err="1" smtClean="0"/>
              <a:t>f</a:t>
            </a:r>
            <a:r>
              <a:rPr lang="en-US" dirty="0" smtClean="0"/>
              <a:t> = f(x</a:t>
            </a:r>
            <a:r>
              <a:rPr lang="en-US" baseline="-25000" dirty="0" smtClean="0"/>
              <a:t>i</a:t>
            </a:r>
            <a:r>
              <a:rPr lang="en-US" dirty="0" smtClean="0"/>
              <a:t>) for all x</a:t>
            </a:r>
            <a:r>
              <a:rPr lang="en-US" baseline="-25000" dirty="0" smtClean="0"/>
              <a:t>i</a:t>
            </a:r>
            <a:endParaRPr lang="en-US" dirty="0" smtClean="0"/>
          </a:p>
          <a:p>
            <a:r>
              <a:rPr lang="en-US" dirty="0" err="1" smtClean="0"/>
              <a:t>resid</a:t>
            </a:r>
            <a:r>
              <a:rPr lang="en-US" dirty="0" smtClean="0"/>
              <a:t>(int00.lm) computes </a:t>
            </a:r>
          </a:p>
          <a:p>
            <a:pPr lvl="1">
              <a:buNone/>
            </a:pPr>
            <a:r>
              <a:rPr lang="en-US" dirty="0" err="1" smtClean="0"/>
              <a:t>y</a:t>
            </a:r>
            <a:r>
              <a:rPr lang="en-US" baseline="-25000" dirty="0" err="1" smtClean="0"/>
              <a:t>i</a:t>
            </a:r>
            <a:r>
              <a:rPr lang="en-US" dirty="0" smtClean="0"/>
              <a:t> – </a:t>
            </a:r>
            <a:r>
              <a:rPr lang="en-US" dirty="0" err="1" smtClean="0"/>
              <a:t>y</a:t>
            </a:r>
            <a:r>
              <a:rPr lang="en-US" baseline="-25000" dirty="0" err="1" smtClean="0"/>
              <a:t>f</a:t>
            </a:r>
            <a:r>
              <a:rPr lang="en-US" dirty="0" smtClean="0"/>
              <a:t> for all outputs </a:t>
            </a:r>
            <a:r>
              <a:rPr lang="en-US" dirty="0" err="1" smtClean="0"/>
              <a:t>y</a:t>
            </a:r>
            <a:r>
              <a:rPr lang="en-US" baseline="-25000" dirty="0" err="1" smtClean="0"/>
              <a:t>i</a:t>
            </a:r>
            <a:endParaRPr lang="en-US" baseline="-25000" dirty="0" smtClean="0"/>
          </a:p>
          <a:p>
            <a:pPr lvl="1">
              <a:buNone/>
            </a:pPr>
            <a:r>
              <a:rPr lang="en-US" i="1" dirty="0" smtClean="0"/>
              <a:t>Residuals</a:t>
            </a:r>
            <a:r>
              <a:rPr lang="en-US" dirty="0" smtClean="0"/>
              <a:t> = (actual value) – (fitted value)</a:t>
            </a:r>
          </a:p>
          <a:p>
            <a:r>
              <a:rPr lang="en-US" dirty="0" smtClean="0"/>
              <a:t>plot(fitted(int00.lm), </a:t>
            </a:r>
            <a:r>
              <a:rPr lang="en-US" dirty="0" err="1" smtClean="0"/>
              <a:t>resid</a:t>
            </a:r>
            <a:r>
              <a:rPr lang="en-US" dirty="0" smtClean="0"/>
              <a:t>(int00.lm))</a:t>
            </a:r>
          </a:p>
          <a:p>
            <a:pPr lvl="1"/>
            <a:r>
              <a:rPr lang="en-US" dirty="0" smtClean="0"/>
              <a:t>Expect randomly distributed around 0</a:t>
            </a:r>
          </a:p>
          <a:p>
            <a:r>
              <a:rPr lang="en-US" dirty="0" smtClean="0"/>
              <a:t>Note vertical lines</a:t>
            </a:r>
          </a:p>
          <a:p>
            <a:pPr lvl="1"/>
            <a:r>
              <a:rPr lang="en-US" dirty="0" smtClean="0"/>
              <a:t>Different </a:t>
            </a:r>
            <a:r>
              <a:rPr lang="en-US" dirty="0" err="1" smtClean="0"/>
              <a:t>perf</a:t>
            </a:r>
            <a:r>
              <a:rPr lang="en-US" dirty="0" smtClean="0"/>
              <a:t> (</a:t>
            </a:r>
            <a:r>
              <a:rPr lang="en-US" dirty="0" err="1" smtClean="0"/>
              <a:t>y</a:t>
            </a:r>
            <a:r>
              <a:rPr lang="en-US" baseline="-25000" dirty="0" err="1" smtClean="0"/>
              <a:t>i</a:t>
            </a:r>
            <a:r>
              <a:rPr lang="en-US" baseline="-25000" dirty="0" smtClean="0"/>
              <a:t> </a:t>
            </a:r>
            <a:r>
              <a:rPr lang="en-US" dirty="0" smtClean="0"/>
              <a:t>) with same clock (x</a:t>
            </a:r>
            <a:r>
              <a:rPr lang="en-US" baseline="-25000" dirty="0" smtClean="0"/>
              <a:t>i</a:t>
            </a:r>
            <a:r>
              <a:rPr lang="en-US" dirty="0" smtClean="0"/>
              <a:t>)</a:t>
            </a:r>
          </a:p>
        </p:txBody>
      </p:sp>
      <p:sp>
        <p:nvSpPr>
          <p:cNvPr id="2" name="Title 1"/>
          <p:cNvSpPr>
            <a:spLocks noGrp="1"/>
          </p:cNvSpPr>
          <p:nvPr>
            <p:ph type="title"/>
          </p:nvPr>
        </p:nvSpPr>
        <p:spPr/>
        <p:txBody>
          <a:bodyPr/>
          <a:lstStyle/>
          <a:p>
            <a:r>
              <a:rPr lang="en-US" dirty="0" smtClean="0"/>
              <a:t>Residual analysis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4159986" y="457200"/>
          <a:ext cx="4847490" cy="6273800"/>
        </p:xfrm>
        <a:graphic>
          <a:graphicData uri="http://schemas.openxmlformats.org/presentationml/2006/ole">
            <p:oleObj spid="_x0000_s4109" name="Acrobat Document" r:id="rId3" imgW="5829156" imgH="7543672" progId="AcroExch.Document.DC">
              <p:embed/>
            </p:oleObj>
          </a:graphicData>
        </a:graphic>
      </p:graphicFrame>
      <p:sp>
        <p:nvSpPr>
          <p:cNvPr id="2" name="Title 1"/>
          <p:cNvSpPr>
            <a:spLocks noGrp="1"/>
          </p:cNvSpPr>
          <p:nvPr>
            <p:ph type="title"/>
          </p:nvPr>
        </p:nvSpPr>
        <p:spPr/>
        <p:txBody>
          <a:bodyPr/>
          <a:lstStyle/>
          <a:p>
            <a:r>
              <a:rPr lang="en-US" dirty="0" smtClean="0"/>
              <a:t>Residual analysis – QQ plot</a:t>
            </a:r>
            <a:endParaRPr lang="en-US" dirty="0"/>
          </a:p>
        </p:txBody>
      </p:sp>
      <p:sp>
        <p:nvSpPr>
          <p:cNvPr id="3" name="Content Placeholder 2"/>
          <p:cNvSpPr>
            <a:spLocks noGrp="1"/>
          </p:cNvSpPr>
          <p:nvPr>
            <p:ph idx="1"/>
          </p:nvPr>
        </p:nvSpPr>
        <p:spPr>
          <a:xfrm>
            <a:off x="152400" y="1524000"/>
            <a:ext cx="4495800" cy="4525963"/>
          </a:xfrm>
        </p:spPr>
        <p:txBody>
          <a:bodyPr/>
          <a:lstStyle/>
          <a:p>
            <a:endParaRPr lang="en-US" dirty="0" smtClean="0"/>
          </a:p>
          <a:p>
            <a:r>
              <a:rPr lang="en-US" dirty="0" err="1" smtClean="0"/>
              <a:t>Quantile</a:t>
            </a:r>
            <a:r>
              <a:rPr lang="en-US" dirty="0" smtClean="0"/>
              <a:t> </a:t>
            </a:r>
            <a:r>
              <a:rPr lang="en-US" dirty="0" err="1" smtClean="0"/>
              <a:t>vs</a:t>
            </a:r>
            <a:r>
              <a:rPr lang="en-US" dirty="0" smtClean="0"/>
              <a:t> </a:t>
            </a:r>
            <a:r>
              <a:rPr lang="en-US" dirty="0" err="1" smtClean="0"/>
              <a:t>quantile</a:t>
            </a:r>
            <a:r>
              <a:rPr lang="en-US" dirty="0" smtClean="0"/>
              <a:t> (QQ) plot</a:t>
            </a:r>
          </a:p>
          <a:p>
            <a:pPr lvl="1"/>
            <a:r>
              <a:rPr lang="en-US" dirty="0" err="1" smtClean="0"/>
              <a:t>qqnorm</a:t>
            </a:r>
            <a:r>
              <a:rPr lang="en-US" dirty="0" smtClean="0"/>
              <a:t>(</a:t>
            </a:r>
            <a:r>
              <a:rPr lang="en-US" dirty="0" err="1" smtClean="0"/>
              <a:t>resid</a:t>
            </a:r>
            <a:r>
              <a:rPr lang="en-US" dirty="0" smtClean="0"/>
              <a:t>(int00.lm))</a:t>
            </a:r>
          </a:p>
          <a:p>
            <a:pPr lvl="1"/>
            <a:r>
              <a:rPr lang="en-US" dirty="0" err="1" smtClean="0"/>
              <a:t>qqline</a:t>
            </a:r>
            <a:r>
              <a:rPr lang="en-US" dirty="0" smtClean="0"/>
              <a:t>(</a:t>
            </a:r>
            <a:r>
              <a:rPr lang="en-US" dirty="0" err="1" smtClean="0"/>
              <a:t>resid</a:t>
            </a:r>
            <a:r>
              <a:rPr lang="en-US" dirty="0" smtClean="0"/>
              <a:t>(int00.lm))</a:t>
            </a:r>
          </a:p>
          <a:p>
            <a:pPr lvl="1"/>
            <a:r>
              <a:rPr lang="en-US" dirty="0" smtClean="0"/>
              <a:t>Expect the points to follow a straight line</a:t>
            </a:r>
            <a:endParaRPr lang="en-US" dirty="0"/>
          </a:p>
        </p:txBody>
      </p:sp>
      <p:sp>
        <p:nvSpPr>
          <p:cNvPr id="5" name="TextBox 4"/>
          <p:cNvSpPr txBox="1"/>
          <p:nvPr/>
        </p:nvSpPr>
        <p:spPr>
          <a:xfrm>
            <a:off x="533400" y="5486400"/>
            <a:ext cx="8451544" cy="830997"/>
          </a:xfrm>
          <a:prstGeom prst="rect">
            <a:avLst/>
          </a:prstGeom>
          <a:noFill/>
        </p:spPr>
        <p:txBody>
          <a:bodyPr wrap="none" rtlCol="0">
            <a:spAutoFit/>
          </a:bodyPr>
          <a:lstStyle/>
          <a:p>
            <a:r>
              <a:rPr lang="en-US" sz="2400" i="1" dirty="0" smtClean="0"/>
              <a:t>Both the residual plot and QQ plot suggest that a one-factor model</a:t>
            </a:r>
          </a:p>
          <a:p>
            <a:r>
              <a:rPr lang="en-US" sz="2400" i="1" dirty="0" smtClean="0"/>
              <a:t> is insufficient for this data.</a:t>
            </a:r>
            <a:endParaRPr lang="en-US" sz="24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Read Chapter 3</a:t>
            </a:r>
          </a:p>
          <a:p>
            <a:r>
              <a:rPr lang="en-US" dirty="0" smtClean="0"/>
              <a:t>Download and complete Lab 3</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6.  Multi-factor regression</a:t>
            </a:r>
            <a:endParaRPr lang="en-US" dirty="0"/>
          </a:p>
        </p:txBody>
      </p:sp>
      <p:sp>
        <p:nvSpPr>
          <p:cNvPr id="3" name="Content Placeholder 2"/>
          <p:cNvSpPr>
            <a:spLocks noGrp="1"/>
          </p:cNvSpPr>
          <p:nvPr>
            <p:ph idx="1"/>
          </p:nvPr>
        </p:nvSpPr>
        <p:spPr/>
        <p:txBody>
          <a:bodyPr/>
          <a:lstStyle/>
          <a:p>
            <a:pPr algn="ctr">
              <a:buNone/>
            </a:pPr>
            <a:r>
              <a:rPr lang="en-US" dirty="0" smtClean="0"/>
              <a:t>y = a</a:t>
            </a:r>
            <a:r>
              <a:rPr lang="en-US" baseline="-25000" dirty="0" smtClean="0"/>
              <a:t>0</a:t>
            </a:r>
            <a:r>
              <a:rPr lang="en-US" dirty="0" smtClean="0"/>
              <a:t> + a</a:t>
            </a:r>
            <a:r>
              <a:rPr lang="en-US" baseline="-25000" dirty="0" smtClean="0"/>
              <a:t>1</a:t>
            </a:r>
            <a:r>
              <a:rPr lang="en-US" dirty="0" smtClean="0"/>
              <a:t> x</a:t>
            </a:r>
            <a:r>
              <a:rPr lang="en-US" baseline="-25000" dirty="0" smtClean="0"/>
              <a:t>1</a:t>
            </a:r>
            <a:r>
              <a:rPr lang="en-US" dirty="0" smtClean="0"/>
              <a:t> + a</a:t>
            </a:r>
            <a:r>
              <a:rPr lang="en-US" baseline="-25000" dirty="0" smtClean="0"/>
              <a:t>2</a:t>
            </a:r>
            <a:r>
              <a:rPr lang="en-US" dirty="0" smtClean="0"/>
              <a:t> x</a:t>
            </a:r>
            <a:r>
              <a:rPr lang="en-US" baseline="-25000" dirty="0" smtClean="0"/>
              <a:t>2</a:t>
            </a:r>
            <a:r>
              <a:rPr lang="en-US" dirty="0" smtClean="0"/>
              <a:t> + … + a</a:t>
            </a:r>
            <a:r>
              <a:rPr lang="en-US" baseline="-25000" dirty="0" smtClean="0"/>
              <a:t>n</a:t>
            </a:r>
            <a:r>
              <a:rPr lang="en-US" dirty="0" smtClean="0"/>
              <a:t> </a:t>
            </a:r>
            <a:r>
              <a:rPr lang="en-US" dirty="0" err="1" smtClean="0"/>
              <a:t>x</a:t>
            </a:r>
            <a:r>
              <a:rPr lang="en-US" baseline="-25000" dirty="0" err="1" smtClean="0"/>
              <a:t>n</a:t>
            </a:r>
            <a:endParaRPr lang="en-US" baseline="-25000" dirty="0" smtClean="0"/>
          </a:p>
          <a:p>
            <a:pPr>
              <a:buNone/>
            </a:pPr>
            <a:r>
              <a:rPr lang="en-US" u="sng" dirty="0" smtClean="0"/>
              <a:t>Steps</a:t>
            </a:r>
          </a:p>
          <a:p>
            <a:pPr marL="514350" indent="-514350">
              <a:buFont typeface="+mj-lt"/>
              <a:buAutoNum type="arabicPeriod"/>
            </a:pPr>
            <a:r>
              <a:rPr lang="en-US" dirty="0" smtClean="0"/>
              <a:t>Visualize the data</a:t>
            </a:r>
          </a:p>
          <a:p>
            <a:pPr marL="514350" indent="-514350">
              <a:buFont typeface="+mj-lt"/>
              <a:buAutoNum type="arabicPeriod"/>
            </a:pPr>
            <a:r>
              <a:rPr lang="en-US" dirty="0" smtClean="0"/>
              <a:t>Identify potential predictors</a:t>
            </a:r>
          </a:p>
          <a:p>
            <a:pPr marL="514350" indent="-514350">
              <a:buFont typeface="+mj-lt"/>
              <a:buAutoNum type="arabicPeriod"/>
            </a:pPr>
            <a:r>
              <a:rPr lang="en-US" dirty="0" smtClean="0"/>
              <a:t>Apply </a:t>
            </a:r>
            <a:r>
              <a:rPr lang="en-US" i="1" dirty="0" smtClean="0"/>
              <a:t>backward elimination </a:t>
            </a:r>
            <a:r>
              <a:rPr lang="en-US" dirty="0" smtClean="0"/>
              <a:t>process</a:t>
            </a:r>
          </a:p>
          <a:p>
            <a:pPr marL="514350" indent="-514350">
              <a:buFont typeface="+mj-lt"/>
              <a:buAutoNum type="arabicPeriod"/>
            </a:pPr>
            <a:r>
              <a:rPr lang="en-US" dirty="0" smtClean="0"/>
              <a:t>Perform residual analysis to check quality of the model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886201" y="62564"/>
          <a:ext cx="5181600" cy="6706216"/>
        </p:xfrm>
        <a:graphic>
          <a:graphicData uri="http://schemas.openxmlformats.org/presentationml/2006/ole">
            <p:oleObj spid="_x0000_s5133" name="Acrobat Document" r:id="rId3" imgW="5829156" imgH="7543672" progId="AcroExch.Document.DC">
              <p:embed/>
            </p:oleObj>
          </a:graphicData>
        </a:graphic>
      </p:graphicFrame>
      <p:sp>
        <p:nvSpPr>
          <p:cNvPr id="2" name="Title 1"/>
          <p:cNvSpPr>
            <a:spLocks noGrp="1"/>
          </p:cNvSpPr>
          <p:nvPr>
            <p:ph type="title"/>
          </p:nvPr>
        </p:nvSpPr>
        <p:spPr/>
        <p:txBody>
          <a:bodyPr/>
          <a:lstStyle/>
          <a:p>
            <a:r>
              <a:rPr lang="en-US" dirty="0" smtClean="0"/>
              <a:t>Visualize the data</a:t>
            </a:r>
            <a:endParaRPr lang="en-US" dirty="0"/>
          </a:p>
        </p:txBody>
      </p:sp>
      <p:sp>
        <p:nvSpPr>
          <p:cNvPr id="3" name="Content Placeholder 2"/>
          <p:cNvSpPr>
            <a:spLocks noGrp="1"/>
          </p:cNvSpPr>
          <p:nvPr>
            <p:ph idx="1"/>
          </p:nvPr>
        </p:nvSpPr>
        <p:spPr>
          <a:xfrm>
            <a:off x="457200" y="1600200"/>
            <a:ext cx="3962400" cy="4525963"/>
          </a:xfrm>
        </p:spPr>
        <p:txBody>
          <a:bodyPr/>
          <a:lstStyle/>
          <a:p>
            <a:r>
              <a:rPr lang="en-US" dirty="0" smtClean="0"/>
              <a:t>pairs(int00.dat, gap=0.5)</a:t>
            </a:r>
          </a:p>
          <a:p>
            <a:r>
              <a:rPr lang="en-US" dirty="0" smtClean="0"/>
              <a:t>Note </a:t>
            </a:r>
            <a:r>
              <a:rPr lang="en-US" dirty="0" err="1" smtClean="0"/>
              <a:t>nperf</a:t>
            </a:r>
            <a:r>
              <a:rPr lang="en-US" dirty="0" smtClean="0"/>
              <a:t> is normalized version of </a:t>
            </a:r>
            <a:r>
              <a:rPr lang="en-US" dirty="0" err="1" smtClean="0"/>
              <a:t>perf</a:t>
            </a:r>
            <a:endParaRPr lang="en-US" dirty="0" smtClean="0"/>
          </a:p>
          <a:p>
            <a:pPr lvl="1"/>
            <a:r>
              <a:rPr lang="en-US" dirty="0" smtClean="0"/>
              <a:t>0 ≤ </a:t>
            </a:r>
            <a:r>
              <a:rPr lang="en-US" dirty="0" err="1" smtClean="0"/>
              <a:t>nperf</a:t>
            </a:r>
            <a:r>
              <a:rPr lang="en-US" dirty="0" smtClean="0"/>
              <a:t> &lt; 100</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potential predictors</a:t>
            </a:r>
            <a:endParaRPr lang="en-US" dirty="0"/>
          </a:p>
        </p:txBody>
      </p:sp>
      <p:sp>
        <p:nvSpPr>
          <p:cNvPr id="3" name="Content Placeholder 2"/>
          <p:cNvSpPr>
            <a:spLocks noGrp="1"/>
          </p:cNvSpPr>
          <p:nvPr>
            <p:ph idx="1"/>
          </p:nvPr>
        </p:nvSpPr>
        <p:spPr>
          <a:xfrm>
            <a:off x="457200" y="1600200"/>
            <a:ext cx="8382000" cy="4953000"/>
          </a:xfrm>
        </p:spPr>
        <p:txBody>
          <a:bodyPr>
            <a:normAutofit lnSpcReduction="10000"/>
          </a:bodyPr>
          <a:lstStyle/>
          <a:p>
            <a:r>
              <a:rPr lang="en-US" dirty="0" smtClean="0"/>
              <a:t>Use smallest number of predictors necessary to make good predictions</a:t>
            </a:r>
          </a:p>
          <a:p>
            <a:r>
              <a:rPr lang="en-US" dirty="0" smtClean="0"/>
              <a:t>Too many or redundant predictors </a:t>
            </a:r>
            <a:r>
              <a:rPr lang="en-US" dirty="0" smtClean="0">
                <a:sym typeface="Wingdings" pitchFamily="2" charset="2"/>
              </a:rPr>
              <a:t> over-fits the model</a:t>
            </a:r>
          </a:p>
          <a:p>
            <a:pPr lvl="1"/>
            <a:r>
              <a:rPr lang="en-US" dirty="0" smtClean="0"/>
              <a:t>Builds random noise into model</a:t>
            </a:r>
          </a:p>
          <a:p>
            <a:pPr lvl="1"/>
            <a:r>
              <a:rPr lang="en-US" dirty="0" smtClean="0"/>
              <a:t>Perfect fit for that data set, but does not generalize</a:t>
            </a:r>
          </a:p>
          <a:p>
            <a:r>
              <a:rPr lang="en-US" dirty="0" smtClean="0"/>
              <a:t>More predictors always improves R</a:t>
            </a:r>
            <a:r>
              <a:rPr lang="en-US" baseline="30000" dirty="0" smtClean="0"/>
              <a:t>2</a:t>
            </a:r>
          </a:p>
          <a:p>
            <a:pPr lvl="1"/>
            <a:r>
              <a:rPr lang="en-US" dirty="0" smtClean="0"/>
              <a:t>But not necessarily a better model</a:t>
            </a:r>
          </a:p>
          <a:p>
            <a:pPr lvl="1"/>
            <a:r>
              <a:rPr lang="en-US" dirty="0" smtClean="0"/>
              <a:t>May simply be better at modeling the random noise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R</a:t>
            </a:r>
            <a:r>
              <a:rPr lang="en-US" baseline="30000" dirty="0" smtClean="0"/>
              <a:t>2</a:t>
            </a:r>
            <a:endParaRPr lang="en-US" dirty="0"/>
          </a:p>
        </p:txBody>
      </p:sp>
      <p:sp>
        <p:nvSpPr>
          <p:cNvPr id="3" name="Content Placeholder 2"/>
          <p:cNvSpPr>
            <a:spLocks noGrp="1"/>
          </p:cNvSpPr>
          <p:nvPr>
            <p:ph idx="1"/>
          </p:nvPr>
        </p:nvSpPr>
        <p:spPr>
          <a:xfrm>
            <a:off x="457200" y="2209800"/>
            <a:ext cx="8229600" cy="4495800"/>
          </a:xfrm>
        </p:spPr>
        <p:txBody>
          <a:bodyPr>
            <a:normAutofit fontScale="92500" lnSpcReduction="10000"/>
          </a:bodyPr>
          <a:lstStyle/>
          <a:p>
            <a:r>
              <a:rPr lang="en-US" dirty="0" smtClean="0"/>
              <a:t>n = # observations</a:t>
            </a:r>
          </a:p>
          <a:p>
            <a:r>
              <a:rPr lang="en-US" dirty="0" smtClean="0"/>
              <a:t>m = # predictors in the model</a:t>
            </a:r>
          </a:p>
          <a:p>
            <a:r>
              <a:rPr lang="en-US" dirty="0" smtClean="0"/>
              <a:t>Adjusted R</a:t>
            </a:r>
            <a:r>
              <a:rPr lang="en-US" baseline="30000" dirty="0" smtClean="0"/>
              <a:t>2</a:t>
            </a:r>
            <a:r>
              <a:rPr lang="en-US" dirty="0" smtClean="0"/>
              <a:t> increases if</a:t>
            </a:r>
          </a:p>
          <a:p>
            <a:pPr lvl="1"/>
            <a:r>
              <a:rPr lang="en-US" dirty="0" smtClean="0"/>
              <a:t>Adding a new predictor increases previous model’s R</a:t>
            </a:r>
            <a:r>
              <a:rPr lang="en-US" baseline="30000" dirty="0" smtClean="0"/>
              <a:t>2</a:t>
            </a:r>
            <a:r>
              <a:rPr lang="en-US" dirty="0" smtClean="0"/>
              <a:t> by more than we would expect from random fluctuations</a:t>
            </a:r>
          </a:p>
          <a:p>
            <a:pPr lvl="1"/>
            <a:r>
              <a:rPr lang="en-US" dirty="0" smtClean="0"/>
              <a:t>If adjusted R</a:t>
            </a:r>
            <a:r>
              <a:rPr lang="en-US" baseline="30000" dirty="0" smtClean="0"/>
              <a:t>2</a:t>
            </a:r>
            <a:r>
              <a:rPr lang="en-US" dirty="0" smtClean="0"/>
              <a:t> increases, new predictor improved the model</a:t>
            </a:r>
          </a:p>
          <a:p>
            <a:pPr lvl="1"/>
            <a:r>
              <a:rPr lang="en-US" dirty="0" smtClean="0"/>
              <a:t>Adding new predictors is not always helpful</a:t>
            </a:r>
          </a:p>
          <a:p>
            <a:pPr lvl="2"/>
            <a:r>
              <a:rPr lang="en-US" dirty="0" smtClean="0"/>
              <a:t>Adjusted R</a:t>
            </a:r>
            <a:r>
              <a:rPr lang="en-US" baseline="30000" dirty="0" smtClean="0"/>
              <a:t>2</a:t>
            </a:r>
            <a:r>
              <a:rPr lang="en-US" dirty="0" smtClean="0"/>
              <a:t> will still the same or decrease</a:t>
            </a:r>
            <a:endParaRPr lang="en-US" dirty="0"/>
          </a:p>
        </p:txBody>
      </p:sp>
      <p:graphicFrame>
        <p:nvGraphicFramePr>
          <p:cNvPr id="7170" name="Content Placeholder 3"/>
          <p:cNvGraphicFramePr>
            <a:graphicFrameLocks noChangeAspect="1"/>
          </p:cNvGraphicFramePr>
          <p:nvPr/>
        </p:nvGraphicFramePr>
        <p:xfrm>
          <a:off x="2209800" y="1066800"/>
          <a:ext cx="4800600" cy="1162645"/>
        </p:xfrm>
        <a:graphic>
          <a:graphicData uri="http://schemas.openxmlformats.org/presentationml/2006/ole">
            <p:oleObj spid="_x0000_s7181" name="Equation" r:id="rId3" imgW="1625600" imgH="3937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and Grading</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Prerequisites</a:t>
            </a:r>
          </a:p>
          <a:p>
            <a:pPr lvl="1"/>
            <a:r>
              <a:rPr lang="en-US" dirty="0" smtClean="0"/>
              <a:t>Some programming experience</a:t>
            </a:r>
          </a:p>
          <a:p>
            <a:pPr lvl="1"/>
            <a:r>
              <a:rPr lang="en-US" dirty="0" smtClean="0"/>
              <a:t>Some familiarity with basic statistics</a:t>
            </a:r>
          </a:p>
          <a:p>
            <a:r>
              <a:rPr lang="en-US" dirty="0" smtClean="0"/>
              <a:t>Grades based on 8 lab assignments</a:t>
            </a:r>
          </a:p>
          <a:p>
            <a:pPr lvl="1"/>
            <a:r>
              <a:rPr lang="en-US" dirty="0" smtClean="0"/>
              <a:t>6 labs from text</a:t>
            </a:r>
          </a:p>
          <a:p>
            <a:pPr lvl="1"/>
            <a:r>
              <a:rPr lang="en-US" dirty="0" smtClean="0"/>
              <a:t>1 </a:t>
            </a:r>
            <a:r>
              <a:rPr lang="en-US" dirty="0" err="1" smtClean="0"/>
              <a:t>kaggle</a:t>
            </a:r>
            <a:r>
              <a:rPr lang="en-US" dirty="0" smtClean="0"/>
              <a:t> “contest”</a:t>
            </a:r>
          </a:p>
          <a:p>
            <a:pPr lvl="1"/>
            <a:r>
              <a:rPr lang="en-US" dirty="0" smtClean="0"/>
              <a:t>Final project of your choice</a:t>
            </a:r>
          </a:p>
          <a:p>
            <a:pPr lvl="1"/>
            <a:r>
              <a:rPr lang="en-US" dirty="0" smtClean="0"/>
              <a:t>Class attendance</a:t>
            </a:r>
          </a:p>
          <a:p>
            <a:r>
              <a:rPr lang="en-US" dirty="0" smtClean="0"/>
              <a:t>I encourage you to work in pairs</a:t>
            </a:r>
          </a:p>
          <a:p>
            <a:pPr lvl="1"/>
            <a:r>
              <a:rPr lang="en-US" dirty="0" smtClean="0"/>
              <a:t>But turn in your own work for grading</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potential predictors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Start with all available predictors (columns)</a:t>
            </a:r>
          </a:p>
          <a:p>
            <a:r>
              <a:rPr lang="en-US" dirty="0" smtClean="0"/>
              <a:t>Use knowledge of the system to:</a:t>
            </a:r>
          </a:p>
          <a:p>
            <a:pPr lvl="1"/>
            <a:r>
              <a:rPr lang="en-US" dirty="0" smtClean="0"/>
              <a:t>Eliminate predictors that are not meaningful:</a:t>
            </a:r>
          </a:p>
          <a:p>
            <a:pPr lvl="2"/>
            <a:r>
              <a:rPr lang="en-US" dirty="0" smtClean="0"/>
              <a:t>E.g. Thermal design power (TDP), index number, …</a:t>
            </a:r>
          </a:p>
          <a:p>
            <a:pPr lvl="2"/>
            <a:r>
              <a:rPr lang="en-US" dirty="0" smtClean="0"/>
              <a:t>Predictors with only a few entries – e.g. L3 cache</a:t>
            </a:r>
          </a:p>
          <a:p>
            <a:pPr lvl="1"/>
            <a:r>
              <a:rPr lang="en-US" dirty="0" smtClean="0"/>
              <a:t>Add functions of existing predictors that could be useful</a:t>
            </a:r>
          </a:p>
          <a:p>
            <a:pPr lvl="2"/>
            <a:r>
              <a:rPr lang="en-US" dirty="0" smtClean="0"/>
              <a:t>E.g. Previous research suggests CPU performance increases as the </a:t>
            </a:r>
            <a:r>
              <a:rPr lang="en-US" dirty="0" err="1" smtClean="0"/>
              <a:t>sqrt</a:t>
            </a:r>
            <a:r>
              <a:rPr lang="en-US" dirty="0" smtClean="0"/>
              <a:t>(cache size) </a:t>
            </a:r>
          </a:p>
          <a:p>
            <a:pPr lvl="3">
              <a:buNone/>
            </a:pPr>
            <a:r>
              <a:rPr lang="en-US" dirty="0" smtClean="0">
                <a:sym typeface="Wingdings" pitchFamily="2" charset="2"/>
              </a:rPr>
              <a:t> Add a</a:t>
            </a:r>
            <a:r>
              <a:rPr lang="en-US" baseline="-25000" dirty="0" smtClean="0">
                <a:sym typeface="Wingdings" pitchFamily="2" charset="2"/>
              </a:rPr>
              <a:t>m</a:t>
            </a:r>
            <a:r>
              <a:rPr lang="en-US" dirty="0" smtClean="0">
                <a:sym typeface="Wingdings" pitchFamily="2" charset="2"/>
              </a:rPr>
              <a:t> </a:t>
            </a:r>
            <a:r>
              <a:rPr lang="en-US" dirty="0" err="1" smtClean="0">
                <a:sym typeface="Wingdings" pitchFamily="2" charset="2"/>
              </a:rPr>
              <a:t>x</a:t>
            </a:r>
            <a:r>
              <a:rPr lang="en-US" baseline="-25000" dirty="0" err="1" smtClean="0">
                <a:sym typeface="Wingdings" pitchFamily="2" charset="2"/>
              </a:rPr>
              <a:t>m</a:t>
            </a:r>
            <a:r>
              <a:rPr lang="en-US" dirty="0" smtClean="0">
                <a:sym typeface="Wingdings" pitchFamily="2" charset="2"/>
              </a:rPr>
              <a:t> </a:t>
            </a:r>
            <a:r>
              <a:rPr lang="en-US" baseline="30000" dirty="0" smtClean="0">
                <a:sym typeface="Wingdings" pitchFamily="2" charset="2"/>
              </a:rPr>
              <a:t>½</a:t>
            </a:r>
            <a:r>
              <a:rPr lang="en-US" dirty="0" smtClean="0">
                <a:sym typeface="Wingdings" pitchFamily="2" charset="2"/>
              </a:rPr>
              <a:t>  terms</a:t>
            </a:r>
          </a:p>
          <a:p>
            <a:pPr lvl="2"/>
            <a:r>
              <a:rPr lang="en-US" dirty="0" smtClean="0"/>
              <a:t>Must still include first-degree terms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elimination</a:t>
            </a:r>
            <a:endParaRPr lang="en-US" dirty="0"/>
          </a:p>
        </p:txBody>
      </p:sp>
      <p:sp>
        <p:nvSpPr>
          <p:cNvPr id="3" name="Content Placeholder 2"/>
          <p:cNvSpPr>
            <a:spLocks noGrp="1"/>
          </p:cNvSpPr>
          <p:nvPr>
            <p:ph idx="1"/>
          </p:nvPr>
        </p:nvSpPr>
        <p:spPr>
          <a:xfrm>
            <a:off x="457200" y="1600200"/>
            <a:ext cx="8534400" cy="5105400"/>
          </a:xfrm>
        </p:spPr>
        <p:txBody>
          <a:bodyPr>
            <a:normAutofit/>
          </a:bodyPr>
          <a:lstStyle/>
          <a:p>
            <a:pPr marL="514350" indent="-514350">
              <a:buFont typeface="+mj-lt"/>
              <a:buAutoNum type="arabicPeriod"/>
            </a:pPr>
            <a:r>
              <a:rPr lang="en-US" dirty="0" smtClean="0"/>
              <a:t>Generate model with all potential predictors</a:t>
            </a:r>
          </a:p>
          <a:p>
            <a:pPr marL="971550" lvl="1" indent="-514350">
              <a:buNone/>
            </a:pPr>
            <a:r>
              <a:rPr lang="en-US" dirty="0" smtClean="0"/>
              <a:t>	int00.lm &lt;- lm(</a:t>
            </a:r>
            <a:r>
              <a:rPr lang="en-US" dirty="0" err="1" smtClean="0"/>
              <a:t>nperf</a:t>
            </a:r>
            <a:r>
              <a:rPr lang="en-US" dirty="0" smtClean="0"/>
              <a:t> ~ clock + threads + cores + transistors +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elimination</a:t>
            </a:r>
            <a:endParaRPr lang="en-US" dirty="0"/>
          </a:p>
        </p:txBody>
      </p:sp>
      <p:sp>
        <p:nvSpPr>
          <p:cNvPr id="3" name="Content Placeholder 2"/>
          <p:cNvSpPr>
            <a:spLocks noGrp="1"/>
          </p:cNvSpPr>
          <p:nvPr>
            <p:ph idx="1"/>
          </p:nvPr>
        </p:nvSpPr>
        <p:spPr>
          <a:xfrm>
            <a:off x="457200" y="1600200"/>
            <a:ext cx="8534400" cy="5105400"/>
          </a:xfrm>
        </p:spPr>
        <p:txBody>
          <a:bodyPr>
            <a:normAutofit/>
          </a:bodyPr>
          <a:lstStyle/>
          <a:p>
            <a:pPr marL="514350" indent="-514350">
              <a:buFont typeface="+mj-lt"/>
              <a:buAutoNum type="arabicPeriod"/>
            </a:pPr>
            <a:r>
              <a:rPr lang="en-US" dirty="0" smtClean="0"/>
              <a:t>Generate model with all potential predictors</a:t>
            </a:r>
          </a:p>
          <a:p>
            <a:pPr marL="971550" lvl="1" indent="-514350">
              <a:buNone/>
            </a:pPr>
            <a:r>
              <a:rPr lang="en-US" dirty="0" smtClean="0"/>
              <a:t>	int00.lm &lt;- lm(</a:t>
            </a:r>
            <a:r>
              <a:rPr lang="en-US" dirty="0" err="1" smtClean="0"/>
              <a:t>nperf</a:t>
            </a:r>
            <a:r>
              <a:rPr lang="en-US" dirty="0" smtClean="0"/>
              <a:t> ~ clock + threads + cores + transistors + …)</a:t>
            </a:r>
          </a:p>
          <a:p>
            <a:pPr marL="514350" indent="-514350">
              <a:buFont typeface="+mj-lt"/>
              <a:buAutoNum type="arabicPeriod"/>
            </a:pPr>
            <a:r>
              <a:rPr lang="en-US" dirty="0" smtClean="0"/>
              <a:t>Use summary(int00.lm) to find each predictor’s significance level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elimination</a:t>
            </a:r>
            <a:endParaRPr lang="en-US" dirty="0"/>
          </a:p>
        </p:txBody>
      </p:sp>
      <p:sp>
        <p:nvSpPr>
          <p:cNvPr id="3" name="Content Placeholder 2"/>
          <p:cNvSpPr>
            <a:spLocks noGrp="1"/>
          </p:cNvSpPr>
          <p:nvPr>
            <p:ph idx="1"/>
          </p:nvPr>
        </p:nvSpPr>
        <p:spPr>
          <a:xfrm>
            <a:off x="457200" y="1600200"/>
            <a:ext cx="8534400" cy="5105400"/>
          </a:xfrm>
        </p:spPr>
        <p:txBody>
          <a:bodyPr>
            <a:normAutofit/>
          </a:bodyPr>
          <a:lstStyle/>
          <a:p>
            <a:pPr marL="514350" indent="-514350">
              <a:buFont typeface="+mj-lt"/>
              <a:buAutoNum type="arabicPeriod"/>
            </a:pPr>
            <a:r>
              <a:rPr lang="en-US" dirty="0" smtClean="0"/>
              <a:t>Generate model with all potential predictors</a:t>
            </a:r>
          </a:p>
          <a:p>
            <a:pPr marL="971550" lvl="1" indent="-514350">
              <a:buNone/>
            </a:pPr>
            <a:r>
              <a:rPr lang="en-US" dirty="0" smtClean="0"/>
              <a:t>	int00.lm &lt;- lm(</a:t>
            </a:r>
            <a:r>
              <a:rPr lang="en-US" dirty="0" err="1" smtClean="0"/>
              <a:t>nperf</a:t>
            </a:r>
            <a:r>
              <a:rPr lang="en-US" dirty="0" smtClean="0"/>
              <a:t> ~ clock + threads + cores + transistors + …)</a:t>
            </a:r>
          </a:p>
          <a:p>
            <a:pPr marL="514350" indent="-514350">
              <a:buFont typeface="+mj-lt"/>
              <a:buAutoNum type="arabicPeriod"/>
            </a:pPr>
            <a:r>
              <a:rPr lang="en-US" dirty="0" smtClean="0"/>
              <a:t>Use summary(int00.lm) to find each predictor’s significance level</a:t>
            </a:r>
          </a:p>
          <a:p>
            <a:pPr marL="514350" indent="-514350">
              <a:buFont typeface="+mj-lt"/>
              <a:buAutoNum type="arabicPeriod"/>
            </a:pPr>
            <a:r>
              <a:rPr lang="en-US" dirty="0" smtClean="0"/>
              <a:t>Drop </a:t>
            </a:r>
            <a:r>
              <a:rPr lang="en-US" dirty="0" err="1" smtClean="0"/>
              <a:t>predictor_i</a:t>
            </a:r>
            <a:r>
              <a:rPr lang="en-US" dirty="0" smtClean="0"/>
              <a:t> with least significance (largest p value) that is &gt; threshold (typically want p≤0.05 or 0.1) and </a:t>
            </a:r>
            <a:r>
              <a:rPr lang="en-US" dirty="0" err="1" smtClean="0"/>
              <a:t>recompute</a:t>
            </a:r>
            <a:r>
              <a:rPr lang="en-US" dirty="0" smtClean="0"/>
              <a:t> the model</a:t>
            </a:r>
          </a:p>
          <a:p>
            <a:pPr marL="971550" lvl="1" indent="-514350">
              <a:buNone/>
            </a:pPr>
            <a:r>
              <a:rPr lang="en-US" dirty="0" smtClean="0"/>
              <a:t>	int00.lm &lt;- </a:t>
            </a:r>
            <a:r>
              <a:rPr lang="en-US" dirty="0" smtClean="0">
                <a:solidFill>
                  <a:srgbClr val="FF0000"/>
                </a:solidFill>
              </a:rPr>
              <a:t>update</a:t>
            </a:r>
            <a:r>
              <a:rPr lang="en-US" dirty="0" smtClean="0"/>
              <a:t>(int00.lm, .~. </a:t>
            </a:r>
            <a:r>
              <a:rPr lang="en-US" dirty="0" smtClean="0">
                <a:solidFill>
                  <a:srgbClr val="FF0000"/>
                </a:solidFill>
              </a:rPr>
              <a:t>- </a:t>
            </a:r>
            <a:r>
              <a:rPr lang="en-US" dirty="0" err="1" smtClean="0">
                <a:solidFill>
                  <a:srgbClr val="FF0000"/>
                </a:solidFill>
              </a:rPr>
              <a:t>predictor_i</a:t>
            </a:r>
            <a:r>
              <a:rPr lang="en-US"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elimination</a:t>
            </a:r>
            <a:endParaRPr lang="en-US" dirty="0"/>
          </a:p>
        </p:txBody>
      </p:sp>
      <p:sp>
        <p:nvSpPr>
          <p:cNvPr id="3" name="Content Placeholder 2"/>
          <p:cNvSpPr>
            <a:spLocks noGrp="1"/>
          </p:cNvSpPr>
          <p:nvPr>
            <p:ph idx="1"/>
          </p:nvPr>
        </p:nvSpPr>
        <p:spPr>
          <a:xfrm>
            <a:off x="457200" y="1600200"/>
            <a:ext cx="8534400" cy="5105400"/>
          </a:xfrm>
        </p:spPr>
        <p:txBody>
          <a:bodyPr>
            <a:normAutofit lnSpcReduction="10000"/>
          </a:bodyPr>
          <a:lstStyle/>
          <a:p>
            <a:pPr marL="514350" indent="-514350">
              <a:buFont typeface="+mj-lt"/>
              <a:buAutoNum type="arabicPeriod"/>
            </a:pPr>
            <a:r>
              <a:rPr lang="en-US" dirty="0" smtClean="0"/>
              <a:t>Generate model with all potential predictors</a:t>
            </a:r>
          </a:p>
          <a:p>
            <a:pPr marL="971550" lvl="1" indent="-514350">
              <a:buNone/>
            </a:pPr>
            <a:r>
              <a:rPr lang="en-US" dirty="0" smtClean="0"/>
              <a:t>	int00.lm &lt;- lm(</a:t>
            </a:r>
            <a:r>
              <a:rPr lang="en-US" dirty="0" err="1" smtClean="0"/>
              <a:t>nperf</a:t>
            </a:r>
            <a:r>
              <a:rPr lang="en-US" dirty="0" smtClean="0"/>
              <a:t> ~ clock + threads + cores + transistors + …)</a:t>
            </a:r>
          </a:p>
          <a:p>
            <a:pPr marL="514350" indent="-514350">
              <a:buFont typeface="+mj-lt"/>
              <a:buAutoNum type="arabicPeriod"/>
            </a:pPr>
            <a:r>
              <a:rPr lang="en-US" dirty="0" smtClean="0"/>
              <a:t>Use summary(int00.lm) to find each predictor’s significance level</a:t>
            </a:r>
          </a:p>
          <a:p>
            <a:pPr marL="514350" indent="-514350">
              <a:buFont typeface="+mj-lt"/>
              <a:buAutoNum type="arabicPeriod"/>
            </a:pPr>
            <a:r>
              <a:rPr lang="en-US" dirty="0" smtClean="0"/>
              <a:t>Drop </a:t>
            </a:r>
            <a:r>
              <a:rPr lang="en-US" dirty="0" err="1" smtClean="0"/>
              <a:t>predictor_i</a:t>
            </a:r>
            <a:r>
              <a:rPr lang="en-US" dirty="0" smtClean="0"/>
              <a:t> with least significance (largest p value) that is &gt; threshold (typically want p≤0.05 or 0.1) and </a:t>
            </a:r>
            <a:r>
              <a:rPr lang="en-US" dirty="0" err="1" smtClean="0"/>
              <a:t>recompute</a:t>
            </a:r>
            <a:r>
              <a:rPr lang="en-US" dirty="0" smtClean="0"/>
              <a:t> the model</a:t>
            </a:r>
          </a:p>
          <a:p>
            <a:pPr marL="971550" lvl="1" indent="-514350">
              <a:buNone/>
            </a:pPr>
            <a:r>
              <a:rPr lang="en-US" dirty="0" smtClean="0"/>
              <a:t>	int00.lm &lt;- </a:t>
            </a:r>
            <a:r>
              <a:rPr lang="en-US" dirty="0" smtClean="0">
                <a:solidFill>
                  <a:srgbClr val="FF0000"/>
                </a:solidFill>
              </a:rPr>
              <a:t>update</a:t>
            </a:r>
            <a:r>
              <a:rPr lang="en-US" dirty="0" smtClean="0"/>
              <a:t>(int00.lm, .~. </a:t>
            </a:r>
            <a:r>
              <a:rPr lang="en-US" dirty="0" smtClean="0">
                <a:solidFill>
                  <a:srgbClr val="FF0000"/>
                </a:solidFill>
              </a:rPr>
              <a:t>- </a:t>
            </a:r>
            <a:r>
              <a:rPr lang="en-US" dirty="0" err="1" smtClean="0">
                <a:solidFill>
                  <a:srgbClr val="FF0000"/>
                </a:solidFill>
              </a:rPr>
              <a:t>predictor_i</a:t>
            </a:r>
            <a:r>
              <a:rPr lang="en-US" dirty="0" smtClean="0"/>
              <a:t>)</a:t>
            </a:r>
          </a:p>
          <a:p>
            <a:pPr marL="514350" indent="-514350">
              <a:buFont typeface="+mj-lt"/>
              <a:buAutoNum type="arabicPeriod"/>
            </a:pPr>
            <a:r>
              <a:rPr lang="en-US" dirty="0" smtClean="0"/>
              <a:t>Repeat #2-3 until all p-values ≤ threshold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3962400" y="125279"/>
          <a:ext cx="5045075" cy="6529521"/>
        </p:xfrm>
        <a:graphic>
          <a:graphicData uri="http://schemas.openxmlformats.org/presentationml/2006/ole">
            <p:oleObj spid="_x0000_s47117" name="Acrobat Document" r:id="rId3" imgW="5829156" imgH="7543672" progId="AcroExch.Document.DC">
              <p:embed/>
            </p:oleObj>
          </a:graphicData>
        </a:graphic>
      </p:graphicFrame>
      <p:sp>
        <p:nvSpPr>
          <p:cNvPr id="3" name="Content Placeholder 2"/>
          <p:cNvSpPr>
            <a:spLocks noGrp="1"/>
          </p:cNvSpPr>
          <p:nvPr>
            <p:ph idx="1"/>
          </p:nvPr>
        </p:nvSpPr>
        <p:spPr>
          <a:xfrm>
            <a:off x="457200" y="1600200"/>
            <a:ext cx="4038600" cy="4525963"/>
          </a:xfrm>
        </p:spPr>
        <p:txBody>
          <a:bodyPr/>
          <a:lstStyle/>
          <a:p>
            <a:r>
              <a:rPr lang="en-US" dirty="0" smtClean="0"/>
              <a:t>The same as for a one-factor model</a:t>
            </a:r>
          </a:p>
          <a:p>
            <a:r>
              <a:rPr lang="en-US" dirty="0" smtClean="0"/>
              <a:t>plot(fitted(int00.lm), </a:t>
            </a:r>
            <a:r>
              <a:rPr lang="en-US" dirty="0" err="1" smtClean="0"/>
              <a:t>resid</a:t>
            </a:r>
            <a:r>
              <a:rPr lang="en-US" dirty="0" smtClean="0"/>
              <a:t>(int00.lm))</a:t>
            </a:r>
          </a:p>
          <a:p>
            <a:r>
              <a:rPr lang="en-US" dirty="0" smtClean="0"/>
              <a:t>Expect to see values uniformly distributed around 0</a:t>
            </a:r>
            <a:endParaRPr lang="en-US" dirty="0"/>
          </a:p>
        </p:txBody>
      </p:sp>
      <p:sp>
        <p:nvSpPr>
          <p:cNvPr id="2" name="Title 1"/>
          <p:cNvSpPr>
            <a:spLocks noGrp="1"/>
          </p:cNvSpPr>
          <p:nvPr>
            <p:ph type="title"/>
          </p:nvPr>
        </p:nvSpPr>
        <p:spPr/>
        <p:txBody>
          <a:bodyPr/>
          <a:lstStyle/>
          <a:p>
            <a:r>
              <a:rPr lang="en-US" dirty="0" smtClean="0"/>
              <a:t>Residual analysis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Object 3"/>
          <p:cNvGraphicFramePr>
            <a:graphicFrameLocks noChangeAspect="1"/>
          </p:cNvGraphicFramePr>
          <p:nvPr/>
        </p:nvGraphicFramePr>
        <p:xfrm>
          <a:off x="3924480" y="152400"/>
          <a:ext cx="5082996" cy="6578600"/>
        </p:xfrm>
        <a:graphic>
          <a:graphicData uri="http://schemas.openxmlformats.org/presentationml/2006/ole">
            <p:oleObj spid="_x0000_s48142" name="Acrobat Document" r:id="rId3" imgW="5829156" imgH="7543672" progId="AcroExch.Document.DC">
              <p:embed/>
            </p:oleObj>
          </a:graphicData>
        </a:graphic>
      </p:graphicFrame>
      <p:sp>
        <p:nvSpPr>
          <p:cNvPr id="3" name="Content Placeholder 2"/>
          <p:cNvSpPr>
            <a:spLocks noGrp="1"/>
          </p:cNvSpPr>
          <p:nvPr>
            <p:ph idx="1"/>
          </p:nvPr>
        </p:nvSpPr>
        <p:spPr>
          <a:xfrm>
            <a:off x="152400" y="1600200"/>
            <a:ext cx="4572000" cy="4525963"/>
          </a:xfrm>
        </p:spPr>
        <p:txBody>
          <a:bodyPr/>
          <a:lstStyle/>
          <a:p>
            <a:r>
              <a:rPr lang="en-US" dirty="0" err="1" smtClean="0"/>
              <a:t>qqnorm</a:t>
            </a:r>
            <a:r>
              <a:rPr lang="en-US" dirty="0" smtClean="0"/>
              <a:t>(</a:t>
            </a:r>
            <a:r>
              <a:rPr lang="en-US" dirty="0" err="1" smtClean="0"/>
              <a:t>resid</a:t>
            </a:r>
            <a:r>
              <a:rPr lang="en-US" dirty="0" smtClean="0"/>
              <a:t>(int00.lm))</a:t>
            </a:r>
          </a:p>
          <a:p>
            <a:r>
              <a:rPr lang="en-US" dirty="0" err="1" smtClean="0"/>
              <a:t>qqline</a:t>
            </a:r>
            <a:r>
              <a:rPr lang="en-US" dirty="0" smtClean="0"/>
              <a:t>(</a:t>
            </a:r>
            <a:r>
              <a:rPr lang="en-US" dirty="0" err="1" smtClean="0"/>
              <a:t>resid</a:t>
            </a:r>
            <a:r>
              <a:rPr lang="en-US" dirty="0" smtClean="0"/>
              <a:t>(int00.lm))</a:t>
            </a:r>
          </a:p>
          <a:p>
            <a:r>
              <a:rPr lang="en-US" dirty="0" smtClean="0"/>
              <a:t>Expect to see values follow the line.</a:t>
            </a:r>
            <a:endParaRPr lang="en-US" dirty="0"/>
          </a:p>
        </p:txBody>
      </p:sp>
      <p:sp>
        <p:nvSpPr>
          <p:cNvPr id="2" name="Title 1"/>
          <p:cNvSpPr>
            <a:spLocks noGrp="1"/>
          </p:cNvSpPr>
          <p:nvPr>
            <p:ph type="title"/>
          </p:nvPr>
        </p:nvSpPr>
        <p:spPr/>
        <p:txBody>
          <a:bodyPr/>
          <a:lstStyle/>
          <a:p>
            <a:r>
              <a:rPr lang="en-US" dirty="0" smtClean="0"/>
              <a:t>Residual analysis – QQ plot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Deeper on p-values</a:t>
            </a:r>
            <a:endParaRPr lang="en-US" dirty="0"/>
          </a:p>
        </p:txBody>
      </p:sp>
      <p:sp>
        <p:nvSpPr>
          <p:cNvPr id="3" name="Content Placeholder 2"/>
          <p:cNvSpPr>
            <a:spLocks noGrp="1"/>
          </p:cNvSpPr>
          <p:nvPr>
            <p:ph idx="1"/>
          </p:nvPr>
        </p:nvSpPr>
        <p:spPr>
          <a:xfrm>
            <a:off x="457200" y="1371600"/>
            <a:ext cx="8382000" cy="5181600"/>
          </a:xfrm>
        </p:spPr>
        <p:txBody>
          <a:bodyPr>
            <a:normAutofit fontScale="92500"/>
          </a:bodyPr>
          <a:lstStyle/>
          <a:p>
            <a:r>
              <a:rPr lang="en-US" dirty="0" smtClean="0"/>
              <a:t>H</a:t>
            </a:r>
            <a:r>
              <a:rPr lang="en-US" baseline="-25000" dirty="0" smtClean="0"/>
              <a:t>0</a:t>
            </a:r>
            <a:r>
              <a:rPr lang="en-US" dirty="0" smtClean="0"/>
              <a:t> = Null hypothesis:  that the given coefficient is equal to 0</a:t>
            </a:r>
          </a:p>
          <a:p>
            <a:pPr lvl="1"/>
            <a:r>
              <a:rPr lang="en-US" dirty="0" smtClean="0"/>
              <a:t>i.e., it is not significant to the model</a:t>
            </a:r>
          </a:p>
          <a:p>
            <a:r>
              <a:rPr lang="en-US" dirty="0" smtClean="0"/>
              <a:t>Type I Error:  rejecting the null hypothesis when it is, in fact, true.</a:t>
            </a:r>
          </a:p>
          <a:p>
            <a:pPr lvl="1"/>
            <a:r>
              <a:rPr lang="en-US" dirty="0" smtClean="0"/>
              <a:t>i.e., reject a coefficient when it is actually significant</a:t>
            </a:r>
          </a:p>
          <a:p>
            <a:pPr lvl="1"/>
            <a:r>
              <a:rPr lang="en-US" dirty="0" smtClean="0"/>
              <a:t>Want this probability to be small</a:t>
            </a:r>
          </a:p>
          <a:p>
            <a:r>
              <a:rPr lang="en-US" dirty="0" smtClean="0"/>
              <a:t>If p ≤ </a:t>
            </a:r>
            <a:r>
              <a:rPr lang="en-US" dirty="0" smtClean="0">
                <a:latin typeface="Symbol" pitchFamily="18" charset="2"/>
              </a:rPr>
              <a:t>a </a:t>
            </a:r>
            <a:r>
              <a:rPr lang="en-US" dirty="0" smtClean="0">
                <a:sym typeface="Wingdings" pitchFamily="2" charset="2"/>
              </a:rPr>
              <a:t> r</a:t>
            </a:r>
            <a:r>
              <a:rPr lang="en-US" dirty="0" smtClean="0"/>
              <a:t>eject null hypothesis</a:t>
            </a:r>
          </a:p>
          <a:p>
            <a:pPr lvl="1"/>
            <a:r>
              <a:rPr lang="en-US" dirty="0" smtClean="0"/>
              <a:t>Small p value </a:t>
            </a:r>
            <a:r>
              <a:rPr lang="en-US" dirty="0" smtClean="0">
                <a:sym typeface="Wingdings" pitchFamily="2" charset="2"/>
              </a:rPr>
              <a:t> predictor is likely to be meaningful</a:t>
            </a:r>
          </a:p>
          <a:p>
            <a:pPr lvl="1"/>
            <a:r>
              <a:rPr lang="en-US" dirty="0" smtClean="0">
                <a:latin typeface="Symbol" pitchFamily="18" charset="2"/>
              </a:rPr>
              <a:t>a </a:t>
            </a:r>
            <a:r>
              <a:rPr lang="en-US" dirty="0" smtClean="0"/>
              <a:t>is called the </a:t>
            </a:r>
            <a:r>
              <a:rPr lang="en-US" i="1" dirty="0" smtClean="0"/>
              <a:t>significance level</a:t>
            </a:r>
            <a:endParaRPr lang="en-US" dirty="0" smtClean="0"/>
          </a:p>
          <a:p>
            <a:pPr lvl="1">
              <a:buNone/>
            </a:pPr>
            <a:endParaRPr lang="en-US" dirty="0" smtClean="0">
              <a:latin typeface="Symbol" pitchFamily="18" charset="2"/>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a:t>
            </a:r>
            <a:endParaRPr lang="en-US" dirty="0"/>
          </a:p>
        </p:txBody>
      </p:sp>
      <p:sp>
        <p:nvSpPr>
          <p:cNvPr id="3" name="Content Placeholder 2"/>
          <p:cNvSpPr>
            <a:spLocks noGrp="1"/>
          </p:cNvSpPr>
          <p:nvPr>
            <p:ph idx="1"/>
          </p:nvPr>
        </p:nvSpPr>
        <p:spPr/>
        <p:txBody>
          <a:bodyPr/>
          <a:lstStyle/>
          <a:p>
            <a:r>
              <a:rPr lang="en-US" dirty="0" smtClean="0"/>
              <a:t>As before, minimize SSE</a:t>
            </a:r>
          </a:p>
          <a:p>
            <a:pPr lvl="1"/>
            <a:r>
              <a:rPr lang="en-US" dirty="0" smtClean="0"/>
              <a:t>Set partial derivatives to zero</a:t>
            </a:r>
            <a:endParaRPr lang="en-US" dirty="0"/>
          </a:p>
        </p:txBody>
      </p:sp>
      <p:graphicFrame>
        <p:nvGraphicFramePr>
          <p:cNvPr id="4" name="Object 3"/>
          <p:cNvGraphicFramePr>
            <a:graphicFrameLocks noChangeAspect="1"/>
          </p:cNvGraphicFramePr>
          <p:nvPr/>
        </p:nvGraphicFramePr>
        <p:xfrm>
          <a:off x="304800" y="2819400"/>
          <a:ext cx="5257800" cy="1609531"/>
        </p:xfrm>
        <a:graphic>
          <a:graphicData uri="http://schemas.openxmlformats.org/presentationml/2006/ole">
            <p:oleObj spid="_x0000_s113666" name="Equation" r:id="rId3" imgW="1650960" imgH="1143000" progId="Equation.3">
              <p:embed/>
            </p:oleObj>
          </a:graphicData>
        </a:graphic>
      </p:graphicFrame>
      <p:graphicFrame>
        <p:nvGraphicFramePr>
          <p:cNvPr id="113667" name="Object 3"/>
          <p:cNvGraphicFramePr>
            <a:graphicFrameLocks noChangeAspect="1"/>
          </p:cNvGraphicFramePr>
          <p:nvPr/>
        </p:nvGraphicFramePr>
        <p:xfrm>
          <a:off x="5943600" y="3352800"/>
          <a:ext cx="2438400" cy="323681"/>
        </p:xfrm>
        <a:graphic>
          <a:graphicData uri="http://schemas.openxmlformats.org/presentationml/2006/ole">
            <p:oleObj spid="_x0000_s113667" name="Equation" r:id="rId4" imgW="634680" imgH="190440" progId="Equation.3">
              <p:embed/>
            </p:oleObj>
          </a:graphicData>
        </a:graphic>
      </p:graphicFrame>
      <p:graphicFrame>
        <p:nvGraphicFramePr>
          <p:cNvPr id="113668" name="Object 4"/>
          <p:cNvGraphicFramePr>
            <a:graphicFrameLocks noChangeAspect="1"/>
          </p:cNvGraphicFramePr>
          <p:nvPr/>
        </p:nvGraphicFramePr>
        <p:xfrm>
          <a:off x="381000" y="4953000"/>
          <a:ext cx="1447800" cy="1440298"/>
        </p:xfrm>
        <a:graphic>
          <a:graphicData uri="http://schemas.openxmlformats.org/presentationml/2006/ole">
            <p:oleObj spid="_x0000_s113668" name="Equation" r:id="rId5" imgW="406080" imgH="914400" progId="Equation.3">
              <p:embed/>
            </p:oleObj>
          </a:graphicData>
        </a:graphic>
      </p:graphicFrame>
      <p:graphicFrame>
        <p:nvGraphicFramePr>
          <p:cNvPr id="113669" name="Object 5"/>
          <p:cNvGraphicFramePr>
            <a:graphicFrameLocks noChangeAspect="1"/>
          </p:cNvGraphicFramePr>
          <p:nvPr/>
        </p:nvGraphicFramePr>
        <p:xfrm>
          <a:off x="2514600" y="4876800"/>
          <a:ext cx="2472124" cy="1371600"/>
        </p:xfrm>
        <a:graphic>
          <a:graphicData uri="http://schemas.openxmlformats.org/presentationml/2006/ole">
            <p:oleObj spid="_x0000_s113669" name="Equation" r:id="rId6" imgW="749160" imgH="939600" progId="Equation.3">
              <p:embed/>
            </p:oleObj>
          </a:graphicData>
        </a:graphic>
      </p:graphicFrame>
      <p:graphicFrame>
        <p:nvGraphicFramePr>
          <p:cNvPr id="113670" name="Object 6"/>
          <p:cNvGraphicFramePr>
            <a:graphicFrameLocks noChangeAspect="1"/>
          </p:cNvGraphicFramePr>
          <p:nvPr/>
        </p:nvGraphicFramePr>
        <p:xfrm>
          <a:off x="5638800" y="5105400"/>
          <a:ext cx="1981201" cy="914400"/>
        </p:xfrm>
        <a:graphic>
          <a:graphicData uri="http://schemas.openxmlformats.org/presentationml/2006/ole">
            <p:oleObj spid="_x0000_s113670" name="Equation" r:id="rId7" imgW="558720" imgH="431640" progId="Equation.3">
              <p:embed/>
            </p:oleObj>
          </a:graphicData>
        </a:graphic>
      </p:graphicFrame>
      <p:sp>
        <p:nvSpPr>
          <p:cNvPr id="9" name="Rectangle 8"/>
          <p:cNvSpPr/>
          <p:nvPr/>
        </p:nvSpPr>
        <p:spPr>
          <a:xfrm>
            <a:off x="381000" y="2743200"/>
            <a:ext cx="5029200" cy="1981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3200400"/>
            <a:ext cx="2209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4876800"/>
            <a:ext cx="1295400" cy="1600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4600" y="4876800"/>
            <a:ext cx="23622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10200" y="5029200"/>
            <a:ext cx="2362200" cy="1066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67400" y="1524000"/>
            <a:ext cx="2098651" cy="646331"/>
          </a:xfrm>
          <a:prstGeom prst="rect">
            <a:avLst/>
          </a:prstGeom>
          <a:noFill/>
        </p:spPr>
        <p:txBody>
          <a:bodyPr wrap="none" rtlCol="0">
            <a:spAutoFit/>
          </a:bodyPr>
          <a:lstStyle/>
          <a:p>
            <a:r>
              <a:rPr lang="en-US" dirty="0" smtClean="0">
                <a:solidFill>
                  <a:srgbClr val="FF0000"/>
                </a:solidFill>
              </a:rPr>
              <a:t>All input factors that</a:t>
            </a:r>
          </a:p>
          <a:p>
            <a:r>
              <a:rPr lang="en-US" dirty="0" smtClean="0">
                <a:solidFill>
                  <a:srgbClr val="FF0000"/>
                </a:solidFill>
              </a:rPr>
              <a:t>were measured.</a:t>
            </a:r>
            <a:endParaRPr lang="en-US" dirty="0">
              <a:solidFill>
                <a:srgbClr val="FF0000"/>
              </a:solidFill>
            </a:endParaRPr>
          </a:p>
        </p:txBody>
      </p:sp>
      <p:sp>
        <p:nvSpPr>
          <p:cNvPr id="15" name="TextBox 14"/>
          <p:cNvSpPr txBox="1"/>
          <p:nvPr/>
        </p:nvSpPr>
        <p:spPr>
          <a:xfrm>
            <a:off x="1828800" y="6400800"/>
            <a:ext cx="2384627" cy="369332"/>
          </a:xfrm>
          <a:prstGeom prst="rect">
            <a:avLst/>
          </a:prstGeom>
          <a:noFill/>
        </p:spPr>
        <p:txBody>
          <a:bodyPr wrap="none" rtlCol="0">
            <a:spAutoFit/>
          </a:bodyPr>
          <a:lstStyle/>
          <a:p>
            <a:r>
              <a:rPr lang="en-US" dirty="0" smtClean="0">
                <a:solidFill>
                  <a:srgbClr val="FF0000"/>
                </a:solidFill>
              </a:rPr>
              <a:t>Regression coefficients.</a:t>
            </a:r>
            <a:endParaRPr lang="en-US" dirty="0">
              <a:solidFill>
                <a:srgbClr val="FF0000"/>
              </a:solidFill>
            </a:endParaRPr>
          </a:p>
        </p:txBody>
      </p:sp>
      <p:cxnSp>
        <p:nvCxnSpPr>
          <p:cNvPr id="19" name="Straight Arrow Connector 18"/>
          <p:cNvCxnSpPr>
            <a:stCxn id="15" idx="1"/>
          </p:cNvCxnSpPr>
          <p:nvPr/>
        </p:nvCxnSpPr>
        <p:spPr>
          <a:xfrm flipH="1" flipV="1">
            <a:off x="1676400" y="5943600"/>
            <a:ext cx="152400" cy="6418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10200" y="2089666"/>
            <a:ext cx="533400" cy="653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4114800"/>
            <a:ext cx="1961755" cy="646331"/>
          </a:xfrm>
          <a:prstGeom prst="rect">
            <a:avLst/>
          </a:prstGeom>
          <a:noFill/>
        </p:spPr>
        <p:txBody>
          <a:bodyPr wrap="none" rtlCol="0">
            <a:spAutoFit/>
          </a:bodyPr>
          <a:lstStyle/>
          <a:p>
            <a:r>
              <a:rPr lang="en-US" dirty="0" smtClean="0">
                <a:solidFill>
                  <a:srgbClr val="FF0000"/>
                </a:solidFill>
              </a:rPr>
              <a:t>Must be invertible;</a:t>
            </a:r>
          </a:p>
          <a:p>
            <a:r>
              <a:rPr lang="en-US" dirty="0" smtClean="0">
                <a:solidFill>
                  <a:srgbClr val="FF0000"/>
                </a:solidFill>
              </a:rPr>
              <a:t>else see Sec. 4.6.</a:t>
            </a:r>
            <a:endParaRPr lang="en-US" dirty="0">
              <a:solidFill>
                <a:srgbClr val="FF0000"/>
              </a:solidFill>
            </a:endParaRPr>
          </a:p>
        </p:txBody>
      </p:sp>
      <p:cxnSp>
        <p:nvCxnSpPr>
          <p:cNvPr id="23" name="Straight Arrow Connector 22"/>
          <p:cNvCxnSpPr/>
          <p:nvPr/>
        </p:nvCxnSpPr>
        <p:spPr>
          <a:xfrm flipH="1">
            <a:off x="6705600" y="4724400"/>
            <a:ext cx="457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Assignments</a:t>
            </a:r>
            <a:endParaRPr lang="en-US" dirty="0"/>
          </a:p>
        </p:txBody>
      </p:sp>
      <p:sp>
        <p:nvSpPr>
          <p:cNvPr id="3" name="Content Placeholder 2"/>
          <p:cNvSpPr>
            <a:spLocks noGrp="1"/>
          </p:cNvSpPr>
          <p:nvPr>
            <p:ph idx="1"/>
          </p:nvPr>
        </p:nvSpPr>
        <p:spPr/>
        <p:txBody>
          <a:bodyPr>
            <a:normAutofit lnSpcReduction="10000"/>
          </a:bodyPr>
          <a:lstStyle/>
          <a:p>
            <a:r>
              <a:rPr lang="en-US" dirty="0" smtClean="0"/>
              <a:t>Lab 1 – Basics of R</a:t>
            </a:r>
          </a:p>
          <a:p>
            <a:r>
              <a:rPr lang="en-US" dirty="0" smtClean="0"/>
              <a:t>Lab 2 – Data cleaning</a:t>
            </a:r>
          </a:p>
          <a:p>
            <a:r>
              <a:rPr lang="en-US" dirty="0" smtClean="0"/>
              <a:t>Lab 3 – One-factor models</a:t>
            </a:r>
          </a:p>
          <a:p>
            <a:r>
              <a:rPr lang="en-US" dirty="0" smtClean="0"/>
              <a:t>Lab 4 – Multi-factor models</a:t>
            </a:r>
          </a:p>
          <a:p>
            <a:r>
              <a:rPr lang="en-US" dirty="0" smtClean="0"/>
              <a:t>Lab 5 – Cross data set predictions</a:t>
            </a:r>
          </a:p>
          <a:p>
            <a:r>
              <a:rPr lang="en-US" dirty="0" smtClean="0"/>
              <a:t>Lab 6 – Training and testing</a:t>
            </a:r>
          </a:p>
          <a:p>
            <a:r>
              <a:rPr lang="en-US" dirty="0" smtClean="0"/>
              <a:t>Lab 7 – </a:t>
            </a:r>
            <a:r>
              <a:rPr lang="en-US" dirty="0" err="1" smtClean="0"/>
              <a:t>Kaggle</a:t>
            </a:r>
            <a:endParaRPr lang="en-US" dirty="0" smtClean="0"/>
          </a:p>
          <a:p>
            <a:r>
              <a:rPr lang="en-US" dirty="0" smtClean="0"/>
              <a:t>Lab 8 – Final project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threads, cores </a:t>
            </a:r>
            <a:r>
              <a:rPr lang="en-US" dirty="0" smtClean="0">
                <a:sym typeface="Wingdings" pitchFamily="2" charset="2"/>
              </a:rPr>
              <a:t> mostly NA, R</a:t>
            </a:r>
            <a:r>
              <a:rPr lang="en-US" baseline="30000" dirty="0" smtClean="0">
                <a:sym typeface="Wingdings" pitchFamily="2" charset="2"/>
              </a:rPr>
              <a:t>2</a:t>
            </a:r>
            <a:r>
              <a:rPr lang="en-US" dirty="0" smtClean="0">
                <a:sym typeface="Wingdings" pitchFamily="2" charset="2"/>
              </a:rPr>
              <a:t> = 0.9813</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threads, cores </a:t>
            </a:r>
            <a:r>
              <a:rPr lang="en-US" dirty="0" smtClean="0">
                <a:sym typeface="Wingdings" pitchFamily="2" charset="2"/>
              </a:rPr>
              <a:t> mostly NA,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L2cache, </a:t>
            </a:r>
            <a:r>
              <a:rPr lang="en-US" i="1" dirty="0" err="1" smtClean="0"/>
              <a:t>sqrt</a:t>
            </a:r>
            <a:r>
              <a:rPr lang="en-US" i="1" dirty="0" smtClean="0"/>
              <a:t>(L2cache)</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0.9786</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threads, cores </a:t>
            </a:r>
            <a:r>
              <a:rPr lang="en-US" dirty="0" smtClean="0">
                <a:sym typeface="Wingdings" pitchFamily="2" charset="2"/>
              </a:rPr>
              <a:t> mostly NA,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L2cache, </a:t>
            </a:r>
            <a:r>
              <a:rPr lang="en-US" i="1" dirty="0" err="1" smtClean="0"/>
              <a:t>sqrt</a:t>
            </a:r>
            <a:r>
              <a:rPr lang="en-US" i="1" dirty="0" smtClean="0"/>
              <a:t>(L2cache)</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0.9786</a:t>
            </a:r>
          </a:p>
          <a:p>
            <a:r>
              <a:rPr lang="en-US" dirty="0" smtClean="0"/>
              <a:t>Drop </a:t>
            </a:r>
            <a:r>
              <a:rPr lang="en-US" i="1" dirty="0" smtClean="0"/>
              <a:t>transistors</a:t>
            </a:r>
            <a:r>
              <a:rPr lang="en-US" dirty="0" smtClean="0"/>
              <a:t> (p=0.78018) </a:t>
            </a:r>
            <a:r>
              <a:rPr lang="en-US" dirty="0" smtClean="0">
                <a:sym typeface="Wingdings" pitchFamily="2" charset="2"/>
              </a:rPr>
              <a:t> </a:t>
            </a:r>
            <a:r>
              <a:rPr lang="en-US" dirty="0" smtClean="0">
                <a:solidFill>
                  <a:srgbClr val="FF0000"/>
                </a:solidFill>
                <a:sym typeface="Wingdings" pitchFamily="2" charset="2"/>
              </a:rPr>
              <a:t>R</a:t>
            </a:r>
            <a:r>
              <a:rPr lang="en-US" baseline="30000" dirty="0" smtClean="0">
                <a:solidFill>
                  <a:srgbClr val="FF0000"/>
                </a:solidFill>
                <a:sym typeface="Wingdings" pitchFamily="2" charset="2"/>
              </a:rPr>
              <a:t>2</a:t>
            </a:r>
            <a:r>
              <a:rPr lang="en-US" dirty="0" smtClean="0">
                <a:solidFill>
                  <a:srgbClr val="FF0000"/>
                </a:solidFill>
                <a:sym typeface="Wingdings" pitchFamily="2" charset="2"/>
              </a:rPr>
              <a:t> = 0.9051</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threads, cores </a:t>
            </a:r>
            <a:r>
              <a:rPr lang="en-US" dirty="0" smtClean="0">
                <a:sym typeface="Wingdings" pitchFamily="2" charset="2"/>
              </a:rPr>
              <a:t> mostly NA,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L2cache, </a:t>
            </a:r>
            <a:r>
              <a:rPr lang="en-US" i="1" dirty="0" err="1" smtClean="0"/>
              <a:t>sqrt</a:t>
            </a:r>
            <a:r>
              <a:rPr lang="en-US" i="1" dirty="0" smtClean="0"/>
              <a:t>(L2cache)</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0.9786</a:t>
            </a:r>
          </a:p>
          <a:p>
            <a:r>
              <a:rPr lang="en-US" dirty="0" smtClean="0"/>
              <a:t>Drop </a:t>
            </a:r>
            <a:r>
              <a:rPr lang="en-US" i="1" dirty="0" smtClean="0"/>
              <a:t>transistors</a:t>
            </a:r>
            <a:r>
              <a:rPr lang="en-US" dirty="0" smtClean="0"/>
              <a:t> (p=0.78018) </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0.9051</a:t>
            </a:r>
          </a:p>
          <a:p>
            <a:r>
              <a:rPr lang="en-US" dirty="0" smtClean="0"/>
              <a:t>Add </a:t>
            </a:r>
            <a:r>
              <a:rPr lang="en-US" i="1" dirty="0" smtClean="0"/>
              <a:t>transistors</a:t>
            </a:r>
            <a:r>
              <a:rPr lang="en-US" dirty="0" smtClean="0"/>
              <a:t>, drop </a:t>
            </a:r>
            <a:r>
              <a:rPr lang="en-US" i="1" dirty="0" smtClean="0"/>
              <a:t>voltage</a:t>
            </a:r>
            <a:r>
              <a:rPr lang="en-US" dirty="0" smtClean="0"/>
              <a:t> </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0.9746</a:t>
            </a:r>
            <a:endParaRPr lang="en-US" dirty="0" smtClean="0"/>
          </a:p>
          <a:p>
            <a:pPr lvl="1"/>
            <a:r>
              <a:rPr lang="en-US" dirty="0" smtClean="0"/>
              <a:t>Experience tells us:  </a:t>
            </a:r>
            <a:r>
              <a:rPr lang="en-US" i="1" dirty="0" smtClean="0"/>
              <a:t>transistors</a:t>
            </a:r>
            <a:r>
              <a:rPr lang="en-US" dirty="0" smtClean="0"/>
              <a:t> may be useful</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int92 (Sec. 4.6)</a:t>
            </a:r>
            <a:endParaRPr lang="en-US" dirty="0"/>
          </a:p>
        </p:txBody>
      </p:sp>
      <p:sp>
        <p:nvSpPr>
          <p:cNvPr id="3" name="Content Placeholder 2"/>
          <p:cNvSpPr>
            <a:spLocks noGrp="1"/>
          </p:cNvSpPr>
          <p:nvPr>
            <p:ph idx="1"/>
          </p:nvPr>
        </p:nvSpPr>
        <p:spPr>
          <a:xfrm>
            <a:off x="304800" y="1600200"/>
            <a:ext cx="8686800" cy="4953000"/>
          </a:xfrm>
        </p:spPr>
        <p:txBody>
          <a:bodyPr>
            <a:normAutofit/>
          </a:bodyPr>
          <a:lstStyle/>
          <a:p>
            <a:r>
              <a:rPr lang="en-US" dirty="0" smtClean="0"/>
              <a:t>All predictors </a:t>
            </a:r>
            <a:r>
              <a:rPr lang="en-US" dirty="0" smtClean="0">
                <a:sym typeface="Wingdings" pitchFamily="2" charset="2"/>
              </a:rPr>
              <a:t> mostly NA, adjusted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threads, cores </a:t>
            </a:r>
            <a:r>
              <a:rPr lang="en-US" dirty="0" smtClean="0">
                <a:sym typeface="Wingdings" pitchFamily="2" charset="2"/>
              </a:rPr>
              <a:t> mostly NA, R</a:t>
            </a:r>
            <a:r>
              <a:rPr lang="en-US" baseline="30000" dirty="0" smtClean="0">
                <a:sym typeface="Wingdings" pitchFamily="2" charset="2"/>
              </a:rPr>
              <a:t>2</a:t>
            </a:r>
            <a:r>
              <a:rPr lang="en-US" dirty="0" smtClean="0">
                <a:sym typeface="Wingdings" pitchFamily="2" charset="2"/>
              </a:rPr>
              <a:t> = 0.9813</a:t>
            </a:r>
          </a:p>
          <a:p>
            <a:r>
              <a:rPr lang="en-US" dirty="0" smtClean="0"/>
              <a:t>Drop </a:t>
            </a:r>
            <a:r>
              <a:rPr lang="en-US" i="1" dirty="0" smtClean="0"/>
              <a:t>L2cache, </a:t>
            </a:r>
            <a:r>
              <a:rPr lang="en-US" i="1" dirty="0" err="1" smtClean="0"/>
              <a:t>sqrt</a:t>
            </a:r>
            <a:r>
              <a:rPr lang="en-US" i="1" dirty="0" smtClean="0"/>
              <a:t>(L2cache)</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0.9786</a:t>
            </a:r>
          </a:p>
          <a:p>
            <a:r>
              <a:rPr lang="en-US" dirty="0" smtClean="0"/>
              <a:t>Drop </a:t>
            </a:r>
            <a:r>
              <a:rPr lang="en-US" i="1" dirty="0" smtClean="0"/>
              <a:t>transistors</a:t>
            </a:r>
            <a:r>
              <a:rPr lang="en-US" dirty="0" smtClean="0"/>
              <a:t> (p=0.78018) </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0.9051</a:t>
            </a:r>
          </a:p>
          <a:p>
            <a:r>
              <a:rPr lang="en-US" dirty="0" smtClean="0"/>
              <a:t>Add </a:t>
            </a:r>
            <a:r>
              <a:rPr lang="en-US" i="1" dirty="0" smtClean="0"/>
              <a:t>transistors</a:t>
            </a:r>
            <a:r>
              <a:rPr lang="en-US" dirty="0" smtClean="0"/>
              <a:t>, drop </a:t>
            </a:r>
            <a:r>
              <a:rPr lang="en-US" i="1" dirty="0" smtClean="0"/>
              <a:t>voltage</a:t>
            </a:r>
            <a:r>
              <a:rPr lang="en-US" dirty="0" smtClean="0"/>
              <a:t> </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 0.9746</a:t>
            </a:r>
            <a:endParaRPr lang="en-US" dirty="0" smtClean="0"/>
          </a:p>
          <a:p>
            <a:pPr lvl="1"/>
            <a:r>
              <a:rPr lang="en-US" dirty="0" smtClean="0"/>
              <a:t>Experience tells us:  </a:t>
            </a:r>
            <a:r>
              <a:rPr lang="en-US" i="1" dirty="0" smtClean="0"/>
              <a:t>transistors</a:t>
            </a:r>
            <a:r>
              <a:rPr lang="en-US" dirty="0" smtClean="0"/>
              <a:t> may be useful</a:t>
            </a:r>
          </a:p>
          <a:p>
            <a:r>
              <a:rPr lang="en-US" dirty="0" smtClean="0">
                <a:sym typeface="Wingdings" pitchFamily="2" charset="2"/>
              </a:rPr>
              <a:t>Continue backward elimination  R</a:t>
            </a:r>
            <a:r>
              <a:rPr lang="en-US" baseline="30000" dirty="0" smtClean="0">
                <a:sym typeface="Wingdings" pitchFamily="2" charset="2"/>
              </a:rPr>
              <a:t>2</a:t>
            </a:r>
            <a:r>
              <a:rPr lang="en-US" dirty="0" smtClean="0">
                <a:sym typeface="Wingdings" pitchFamily="2" charset="2"/>
              </a:rPr>
              <a:t> = 0.9722</a:t>
            </a:r>
          </a:p>
          <a:p>
            <a:pPr lvl="1"/>
            <a:r>
              <a:rPr lang="en-US" dirty="0" smtClean="0">
                <a:sym typeface="Wingdings" pitchFamily="2" charset="2"/>
              </a:rPr>
              <a:t>Final model includes </a:t>
            </a:r>
            <a:r>
              <a:rPr lang="en-US" i="1" dirty="0" smtClean="0">
                <a:sym typeface="Wingdings" pitchFamily="2" charset="2"/>
              </a:rPr>
              <a:t>transistors</a:t>
            </a:r>
            <a:endParaRPr lang="en-US" i="1"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Read Chapter 4</a:t>
            </a:r>
          </a:p>
          <a:p>
            <a:r>
              <a:rPr lang="en-US" dirty="0" smtClean="0"/>
              <a:t>Download and complete Lab 4</a:t>
            </a:r>
          </a:p>
          <a:p>
            <a:r>
              <a:rPr lang="en-US" dirty="0" smtClean="0"/>
              <a:t>Follow the example in Section 4.4</a:t>
            </a:r>
          </a:p>
          <a:p>
            <a:r>
              <a:rPr lang="en-US" dirty="0" smtClean="0"/>
              <a:t>Note how the R</a:t>
            </a:r>
            <a:r>
              <a:rPr lang="en-US" baseline="30000" dirty="0" smtClean="0"/>
              <a:t>2</a:t>
            </a:r>
            <a:r>
              <a:rPr lang="en-US" dirty="0" smtClean="0"/>
              <a:t> and adjusted R</a:t>
            </a:r>
            <a:r>
              <a:rPr lang="en-US" baseline="30000" dirty="0" smtClean="0"/>
              <a:t>2</a:t>
            </a:r>
            <a:r>
              <a:rPr lang="en-US" dirty="0" smtClean="0"/>
              <a:t> values change as predictors are dropped from the model</a:t>
            </a:r>
          </a:p>
          <a:p>
            <a:r>
              <a:rPr lang="en-US" dirty="0" smtClean="0"/>
              <a:t>Especially note Section 4.6</a:t>
            </a:r>
          </a:p>
          <a:p>
            <a:pPr lvl="1"/>
            <a:r>
              <a:rPr lang="en-US" dirty="0" smtClean="0"/>
              <a:t>When things go wrong</a:t>
            </a:r>
          </a:p>
          <a:p>
            <a:pPr lvl="1"/>
            <a:r>
              <a:rPr lang="en-US" dirty="0" smtClean="0"/>
              <a:t>Use table() function to see distribution of values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7.  Training and testing</a:t>
            </a:r>
            <a:endParaRPr lang="en-US" dirty="0"/>
          </a:p>
        </p:txBody>
      </p:sp>
      <p:sp>
        <p:nvSpPr>
          <p:cNvPr id="3" name="Content Placeholder 2"/>
          <p:cNvSpPr>
            <a:spLocks noGrp="1"/>
          </p:cNvSpPr>
          <p:nvPr>
            <p:ph idx="1"/>
          </p:nvPr>
        </p:nvSpPr>
        <p:spPr/>
        <p:txBody>
          <a:bodyPr/>
          <a:lstStyle/>
          <a:p>
            <a:r>
              <a:rPr lang="en-US" dirty="0" smtClean="0"/>
              <a:t>Best indicator of a model’s quality is its ability to accurately predict output values given previously unseen input values.</a:t>
            </a:r>
          </a:p>
          <a:p>
            <a:r>
              <a:rPr lang="en-US" dirty="0" smtClean="0"/>
              <a:t>But how to measure this prediction ability?</a:t>
            </a:r>
          </a:p>
          <a:p>
            <a:r>
              <a:rPr lang="en-US" dirty="0" smtClean="0"/>
              <a:t>Use some of the data to </a:t>
            </a:r>
            <a:r>
              <a:rPr lang="en-US" i="1" u="sng" dirty="0" smtClean="0"/>
              <a:t>train</a:t>
            </a:r>
            <a:r>
              <a:rPr lang="en-US" dirty="0" smtClean="0"/>
              <a:t> the model</a:t>
            </a:r>
          </a:p>
          <a:p>
            <a:r>
              <a:rPr lang="en-US" dirty="0" smtClean="0"/>
              <a:t>Then some of the data to </a:t>
            </a:r>
            <a:r>
              <a:rPr lang="en-US" i="1" u="sng" dirty="0" smtClean="0"/>
              <a:t>test</a:t>
            </a:r>
            <a:r>
              <a:rPr lang="en-US" dirty="0" smtClean="0"/>
              <a:t> the model</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914400" y="838200"/>
            <a:ext cx="7562270" cy="5919415"/>
            <a:chOff x="1156091" y="436513"/>
            <a:chExt cx="10083027" cy="5919415"/>
          </a:xfrm>
        </p:grpSpPr>
        <p:sp>
          <p:nvSpPr>
            <p:cNvPr id="12" name="TextBox 11"/>
            <p:cNvSpPr txBox="1"/>
            <p:nvPr/>
          </p:nvSpPr>
          <p:spPr>
            <a:xfrm>
              <a:off x="5757358" y="1280150"/>
              <a:ext cx="942993" cy="338554"/>
            </a:xfrm>
            <a:prstGeom prst="rect">
              <a:avLst/>
            </a:prstGeom>
            <a:noFill/>
          </p:spPr>
          <p:txBody>
            <a:bodyPr wrap="none" rtlCol="0">
              <a:spAutoFit/>
            </a:bodyPr>
            <a:lstStyle/>
            <a:p>
              <a:r>
                <a:rPr lang="en-NZ" sz="1600" dirty="0" smtClean="0"/>
                <a:t>Inputs</a:t>
              </a:r>
              <a:endParaRPr lang="en-US" sz="1600" dirty="0"/>
            </a:p>
          </p:txBody>
        </p:sp>
        <p:sp>
          <p:nvSpPr>
            <p:cNvPr id="13" name="TextBox 12"/>
            <p:cNvSpPr txBox="1"/>
            <p:nvPr/>
          </p:nvSpPr>
          <p:spPr>
            <a:xfrm>
              <a:off x="6702529" y="1034248"/>
              <a:ext cx="574516" cy="768800"/>
            </a:xfrm>
            <a:prstGeom prst="rect">
              <a:avLst/>
            </a:prstGeom>
            <a:noFill/>
          </p:spPr>
          <p:txBody>
            <a:bodyPr vert="vert" wrap="none" rtlCol="0">
              <a:spAutoFit/>
            </a:bodyPr>
            <a:lstStyle/>
            <a:p>
              <a:r>
                <a:rPr lang="en-NZ" sz="1600" dirty="0" smtClean="0"/>
                <a:t>Outputs</a:t>
              </a:r>
              <a:endParaRPr lang="en-US" sz="1600" dirty="0"/>
            </a:p>
          </p:txBody>
        </p:sp>
        <p:sp>
          <p:nvSpPr>
            <p:cNvPr id="14" name="TextBox 13"/>
            <p:cNvSpPr txBox="1"/>
            <p:nvPr/>
          </p:nvSpPr>
          <p:spPr>
            <a:xfrm>
              <a:off x="5757358" y="439778"/>
              <a:ext cx="1249915" cy="338554"/>
            </a:xfrm>
            <a:prstGeom prst="rect">
              <a:avLst/>
            </a:prstGeom>
            <a:noFill/>
          </p:spPr>
          <p:txBody>
            <a:bodyPr wrap="none" rtlCol="0">
              <a:spAutoFit/>
            </a:bodyPr>
            <a:lstStyle/>
            <a:p>
              <a:r>
                <a:rPr lang="en-NZ" sz="1600" dirty="0" smtClean="0"/>
                <a:t>int00.dat</a:t>
              </a:r>
              <a:endParaRPr lang="en-US" sz="1600" dirty="0"/>
            </a:p>
          </p:txBody>
        </p:sp>
        <p:sp>
          <p:nvSpPr>
            <p:cNvPr id="20" name="Rectangle 19"/>
            <p:cNvSpPr/>
            <p:nvPr/>
          </p:nvSpPr>
          <p:spPr>
            <a:xfrm>
              <a:off x="5195491" y="452846"/>
              <a:ext cx="2020391" cy="2690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5195491" y="766355"/>
              <a:ext cx="2020391"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88562" y="763090"/>
              <a:ext cx="0" cy="2380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24886" y="1150617"/>
              <a:ext cx="942993" cy="338554"/>
            </a:xfrm>
            <a:prstGeom prst="rect">
              <a:avLst/>
            </a:prstGeom>
            <a:noFill/>
          </p:spPr>
          <p:txBody>
            <a:bodyPr wrap="none" rtlCol="0">
              <a:spAutoFit/>
            </a:bodyPr>
            <a:lstStyle/>
            <a:p>
              <a:r>
                <a:rPr lang="en-NZ" sz="1600" dirty="0" smtClean="0"/>
                <a:t>Inputs</a:t>
              </a:r>
              <a:endParaRPr lang="en-US" sz="1600" dirty="0"/>
            </a:p>
          </p:txBody>
        </p:sp>
        <p:sp>
          <p:nvSpPr>
            <p:cNvPr id="28" name="TextBox 27"/>
            <p:cNvSpPr txBox="1"/>
            <p:nvPr/>
          </p:nvSpPr>
          <p:spPr>
            <a:xfrm>
              <a:off x="2705534" y="1016457"/>
              <a:ext cx="574516" cy="768800"/>
            </a:xfrm>
            <a:prstGeom prst="rect">
              <a:avLst/>
            </a:prstGeom>
            <a:noFill/>
          </p:spPr>
          <p:txBody>
            <a:bodyPr vert="vert" wrap="none" rtlCol="0">
              <a:spAutoFit/>
            </a:bodyPr>
            <a:lstStyle/>
            <a:p>
              <a:r>
                <a:rPr lang="en-NZ" sz="1600" dirty="0" smtClean="0"/>
                <a:t>Outputs</a:t>
              </a:r>
              <a:endParaRPr lang="en-US" sz="1600" dirty="0"/>
            </a:p>
          </p:txBody>
        </p:sp>
        <p:sp>
          <p:nvSpPr>
            <p:cNvPr id="29" name="TextBox 28"/>
            <p:cNvSpPr txBox="1"/>
            <p:nvPr/>
          </p:nvSpPr>
          <p:spPr>
            <a:xfrm>
              <a:off x="1724886" y="436513"/>
              <a:ext cx="1195541" cy="338554"/>
            </a:xfrm>
            <a:prstGeom prst="rect">
              <a:avLst/>
            </a:prstGeom>
            <a:noFill/>
          </p:spPr>
          <p:txBody>
            <a:bodyPr wrap="none" rtlCol="0">
              <a:spAutoFit/>
            </a:bodyPr>
            <a:lstStyle/>
            <a:p>
              <a:r>
                <a:rPr lang="en-NZ" sz="1600" dirty="0" smtClean="0"/>
                <a:t>train.dat</a:t>
              </a:r>
              <a:endParaRPr lang="en-US" sz="1600" dirty="0"/>
            </a:p>
          </p:txBody>
        </p:sp>
        <p:sp>
          <p:nvSpPr>
            <p:cNvPr id="30" name="Rectangle 29"/>
            <p:cNvSpPr/>
            <p:nvPr/>
          </p:nvSpPr>
          <p:spPr>
            <a:xfrm>
              <a:off x="1163019" y="449581"/>
              <a:ext cx="2020391" cy="1433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1163019" y="763090"/>
              <a:ext cx="2020391"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849163" y="775067"/>
              <a:ext cx="6927" cy="109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3"/>
            <p:cNvGrpSpPr/>
            <p:nvPr/>
          </p:nvGrpSpPr>
          <p:grpSpPr>
            <a:xfrm>
              <a:off x="9122087" y="1954150"/>
              <a:ext cx="2117031" cy="1273632"/>
              <a:chOff x="9131323" y="433248"/>
              <a:chExt cx="2117031" cy="1273632"/>
            </a:xfrm>
          </p:grpSpPr>
          <p:sp>
            <p:nvSpPr>
              <p:cNvPr id="36" name="TextBox 35"/>
              <p:cNvSpPr txBox="1"/>
              <p:nvPr/>
            </p:nvSpPr>
            <p:spPr>
              <a:xfrm>
                <a:off x="9693190" y="1028700"/>
                <a:ext cx="942993" cy="338554"/>
              </a:xfrm>
              <a:prstGeom prst="rect">
                <a:avLst/>
              </a:prstGeom>
              <a:noFill/>
            </p:spPr>
            <p:txBody>
              <a:bodyPr wrap="none" rtlCol="0">
                <a:spAutoFit/>
              </a:bodyPr>
              <a:lstStyle/>
              <a:p>
                <a:r>
                  <a:rPr lang="en-NZ" sz="1600" dirty="0" smtClean="0"/>
                  <a:t>Inputs</a:t>
                </a:r>
                <a:endParaRPr lang="en-US" sz="1600" dirty="0"/>
              </a:p>
            </p:txBody>
          </p:sp>
          <p:sp>
            <p:nvSpPr>
              <p:cNvPr id="37" name="TextBox 36"/>
              <p:cNvSpPr txBox="1"/>
              <p:nvPr/>
            </p:nvSpPr>
            <p:spPr>
              <a:xfrm>
                <a:off x="10673838" y="885419"/>
                <a:ext cx="574516" cy="768800"/>
              </a:xfrm>
              <a:prstGeom prst="rect">
                <a:avLst/>
              </a:prstGeom>
              <a:noFill/>
            </p:spPr>
            <p:txBody>
              <a:bodyPr vert="vert" wrap="none" rtlCol="0">
                <a:spAutoFit/>
              </a:bodyPr>
              <a:lstStyle/>
              <a:p>
                <a:r>
                  <a:rPr lang="en-NZ" sz="1600" dirty="0" smtClean="0"/>
                  <a:t>Outputs</a:t>
                </a:r>
                <a:endParaRPr lang="en-US" sz="1600" dirty="0"/>
              </a:p>
            </p:txBody>
          </p:sp>
          <p:sp>
            <p:nvSpPr>
              <p:cNvPr id="38" name="TextBox 37"/>
              <p:cNvSpPr txBox="1"/>
              <p:nvPr/>
            </p:nvSpPr>
            <p:spPr>
              <a:xfrm>
                <a:off x="9693190" y="433248"/>
                <a:ext cx="1099020" cy="338554"/>
              </a:xfrm>
              <a:prstGeom prst="rect">
                <a:avLst/>
              </a:prstGeom>
              <a:noFill/>
            </p:spPr>
            <p:txBody>
              <a:bodyPr wrap="none" rtlCol="0">
                <a:spAutoFit/>
              </a:bodyPr>
              <a:lstStyle/>
              <a:p>
                <a:r>
                  <a:rPr lang="en-NZ" sz="1600" dirty="0" smtClean="0"/>
                  <a:t>test.dat</a:t>
                </a:r>
                <a:endParaRPr lang="en-US" sz="1600" dirty="0"/>
              </a:p>
            </p:txBody>
          </p:sp>
          <p:sp>
            <p:nvSpPr>
              <p:cNvPr id="39" name="Rectangle 38"/>
              <p:cNvSpPr/>
              <p:nvPr/>
            </p:nvSpPr>
            <p:spPr>
              <a:xfrm>
                <a:off x="9131323" y="446316"/>
                <a:ext cx="2020391" cy="1260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9131323" y="759825"/>
                <a:ext cx="2020391"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824394" y="759825"/>
                <a:ext cx="0" cy="947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Left Brace 47"/>
            <p:cNvSpPr/>
            <p:nvPr/>
          </p:nvSpPr>
          <p:spPr>
            <a:xfrm>
              <a:off x="4920343" y="783772"/>
              <a:ext cx="104503" cy="11669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 name="Straight Connector 49"/>
            <p:cNvCxnSpPr/>
            <p:nvPr/>
          </p:nvCxnSpPr>
          <p:spPr>
            <a:xfrm>
              <a:off x="5195491" y="1950720"/>
              <a:ext cx="202039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Left Brace 50"/>
            <p:cNvSpPr/>
            <p:nvPr/>
          </p:nvSpPr>
          <p:spPr>
            <a:xfrm flipH="1">
              <a:off x="7398178" y="1966128"/>
              <a:ext cx="104503" cy="11669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7720657" y="1322083"/>
              <a:ext cx="329579" cy="338554"/>
            </a:xfrm>
            <a:prstGeom prst="rect">
              <a:avLst/>
            </a:prstGeom>
            <a:noFill/>
          </p:spPr>
          <p:txBody>
            <a:bodyPr wrap="none" rtlCol="0">
              <a:spAutoFit/>
            </a:bodyPr>
            <a:lstStyle/>
            <a:p>
              <a:r>
                <a:rPr lang="en-NZ" sz="1600" dirty="0" smtClean="0"/>
                <a:t>f</a:t>
              </a:r>
              <a:endParaRPr lang="en-US" sz="1600" dirty="0"/>
            </a:p>
          </p:txBody>
        </p:sp>
        <p:cxnSp>
          <p:nvCxnSpPr>
            <p:cNvPr id="54" name="Straight Arrow Connector 53"/>
            <p:cNvCxnSpPr>
              <a:stCxn id="52" idx="1"/>
            </p:cNvCxnSpPr>
            <p:nvPr/>
          </p:nvCxnSpPr>
          <p:spPr>
            <a:xfrm flipH="1">
              <a:off x="7255949" y="1491360"/>
              <a:ext cx="464708" cy="378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502938" y="3133076"/>
              <a:ext cx="1028487" cy="523220"/>
            </a:xfrm>
            <a:prstGeom prst="rect">
              <a:avLst/>
            </a:prstGeom>
            <a:noFill/>
          </p:spPr>
          <p:txBody>
            <a:bodyPr wrap="none" rtlCol="0">
              <a:spAutoFit/>
            </a:bodyPr>
            <a:lstStyle/>
            <a:p>
              <a:r>
                <a:rPr lang="en-NZ" sz="2800" dirty="0" smtClean="0"/>
                <a:t>lm()</a:t>
              </a:r>
              <a:endParaRPr lang="en-US" sz="2800" dirty="0"/>
            </a:p>
          </p:txBody>
        </p:sp>
        <p:cxnSp>
          <p:nvCxnSpPr>
            <p:cNvPr id="63" name="Elbow Connector 62"/>
            <p:cNvCxnSpPr>
              <a:stCxn id="48" idx="1"/>
            </p:cNvCxnSpPr>
            <p:nvPr/>
          </p:nvCxnSpPr>
          <p:spPr>
            <a:xfrm rot="10800000">
              <a:off x="3208593" y="1034248"/>
              <a:ext cx="1711750" cy="33299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1" idx="1"/>
            </p:cNvCxnSpPr>
            <p:nvPr/>
          </p:nvCxnSpPr>
          <p:spPr>
            <a:xfrm>
              <a:off x="7502681" y="2549602"/>
              <a:ext cx="1603140" cy="33855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95456" y="4218349"/>
              <a:ext cx="1911292" cy="523220"/>
            </a:xfrm>
            <a:prstGeom prst="rect">
              <a:avLst/>
            </a:prstGeom>
            <a:noFill/>
          </p:spPr>
          <p:txBody>
            <a:bodyPr wrap="none" rtlCol="0">
              <a:spAutoFit/>
            </a:bodyPr>
            <a:lstStyle/>
            <a:p>
              <a:r>
                <a:rPr lang="en-NZ" sz="2800" dirty="0" smtClean="0"/>
                <a:t>predict()</a:t>
              </a:r>
              <a:endParaRPr lang="en-US" sz="2800" dirty="0"/>
            </a:p>
          </p:txBody>
        </p:sp>
        <p:cxnSp>
          <p:nvCxnSpPr>
            <p:cNvPr id="69" name="Elbow Connector 68"/>
            <p:cNvCxnSpPr>
              <a:stCxn id="61" idx="2"/>
              <a:endCxn id="68" idx="1"/>
            </p:cNvCxnSpPr>
            <p:nvPr/>
          </p:nvCxnSpPr>
          <p:spPr>
            <a:xfrm rot="16200000" flipH="1">
              <a:off x="2344488" y="3328990"/>
              <a:ext cx="823663" cy="147827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Left Brace 70"/>
            <p:cNvSpPr/>
            <p:nvPr/>
          </p:nvSpPr>
          <p:spPr>
            <a:xfrm rot="5400000" flipH="1">
              <a:off x="9942701" y="2554122"/>
              <a:ext cx="51842" cy="16930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Elbow Connector 71"/>
            <p:cNvCxnSpPr>
              <a:stCxn id="71" idx="1"/>
              <a:endCxn id="68" idx="3"/>
            </p:cNvCxnSpPr>
            <p:nvPr/>
          </p:nvCxnSpPr>
          <p:spPr>
            <a:xfrm rot="5400000">
              <a:off x="7160996" y="1672333"/>
              <a:ext cx="1053380" cy="45618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77" idx="1"/>
              <a:endCxn id="61" idx="0"/>
            </p:cNvCxnSpPr>
            <p:nvPr/>
          </p:nvCxnSpPr>
          <p:spPr>
            <a:xfrm rot="5400000">
              <a:off x="1580941" y="2544267"/>
              <a:ext cx="1025050" cy="15256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Left Brace 76"/>
            <p:cNvSpPr/>
            <p:nvPr/>
          </p:nvSpPr>
          <p:spPr>
            <a:xfrm rot="5400000" flipH="1">
              <a:off x="2146890" y="1071507"/>
              <a:ext cx="45719" cy="20273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83"/>
            <p:cNvGrpSpPr/>
            <p:nvPr/>
          </p:nvGrpSpPr>
          <p:grpSpPr>
            <a:xfrm>
              <a:off x="5507122" y="4746252"/>
              <a:ext cx="618837" cy="707886"/>
              <a:chOff x="5911272" y="5208503"/>
              <a:chExt cx="618837" cy="707886"/>
            </a:xfrm>
          </p:grpSpPr>
          <p:sp>
            <p:nvSpPr>
              <p:cNvPr id="82" name="Oval 81"/>
              <p:cNvSpPr/>
              <p:nvPr/>
            </p:nvSpPr>
            <p:spPr>
              <a:xfrm>
                <a:off x="5911272" y="5262265"/>
                <a:ext cx="618837" cy="600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049811" y="5208503"/>
                <a:ext cx="455680" cy="707886"/>
              </a:xfrm>
              <a:prstGeom prst="rect">
                <a:avLst/>
              </a:prstGeom>
              <a:noFill/>
            </p:spPr>
            <p:txBody>
              <a:bodyPr wrap="none" rtlCol="0">
                <a:spAutoFit/>
              </a:bodyPr>
              <a:lstStyle/>
              <a:p>
                <a:r>
                  <a:rPr lang="en-NZ" sz="4000" dirty="0" smtClean="0"/>
                  <a:t>-</a:t>
                </a:r>
                <a:endParaRPr lang="en-US" sz="2800" dirty="0"/>
              </a:p>
            </p:txBody>
          </p:sp>
        </p:grpSp>
        <p:cxnSp>
          <p:nvCxnSpPr>
            <p:cNvPr id="91" name="Elbow Connector 90"/>
            <p:cNvCxnSpPr>
              <a:stCxn id="68" idx="2"/>
              <a:endCxn id="82" idx="2"/>
            </p:cNvCxnSpPr>
            <p:nvPr/>
          </p:nvCxnSpPr>
          <p:spPr>
            <a:xfrm rot="16200000" flipH="1">
              <a:off x="4799800" y="4392873"/>
              <a:ext cx="358627" cy="105601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endCxn id="82" idx="6"/>
            </p:cNvCxnSpPr>
            <p:nvPr/>
          </p:nvCxnSpPr>
          <p:spPr>
            <a:xfrm rot="10800000" flipV="1">
              <a:off x="6125960" y="3411392"/>
              <a:ext cx="4897715" cy="1688804"/>
            </a:xfrm>
            <a:prstGeom prst="bentConnector3">
              <a:avLst>
                <a:gd name="adj1" fmla="val 2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98138" y="5955818"/>
              <a:ext cx="951629" cy="400110"/>
            </a:xfrm>
            <a:prstGeom prst="rect">
              <a:avLst/>
            </a:prstGeom>
            <a:noFill/>
          </p:spPr>
          <p:txBody>
            <a:bodyPr wrap="none" rtlCol="0">
              <a:spAutoFit/>
            </a:bodyPr>
            <a:lstStyle/>
            <a:p>
              <a:r>
                <a:rPr lang="en-NZ" sz="2000" dirty="0" smtClean="0"/>
                <a:t>delta</a:t>
              </a:r>
              <a:endParaRPr lang="en-US" sz="2800" dirty="0"/>
            </a:p>
          </p:txBody>
        </p:sp>
        <p:cxnSp>
          <p:nvCxnSpPr>
            <p:cNvPr id="105" name="Elbow Connector 104"/>
            <p:cNvCxnSpPr>
              <a:stCxn id="83" idx="2"/>
              <a:endCxn id="104" idx="1"/>
            </p:cNvCxnSpPr>
            <p:nvPr/>
          </p:nvCxnSpPr>
          <p:spPr>
            <a:xfrm rot="16200000" flipH="1">
              <a:off x="6084952" y="5242686"/>
              <a:ext cx="701735" cy="11246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971474" y="3734555"/>
              <a:ext cx="2143065" cy="400110"/>
            </a:xfrm>
            <a:prstGeom prst="rect">
              <a:avLst/>
            </a:prstGeom>
            <a:noFill/>
          </p:spPr>
          <p:txBody>
            <a:bodyPr wrap="none" rtlCol="0">
              <a:spAutoFit/>
            </a:bodyPr>
            <a:lstStyle/>
            <a:p>
              <a:r>
                <a:rPr lang="en-NZ" sz="2000" dirty="0" smtClean="0"/>
                <a:t>int00_new.lm</a:t>
              </a:r>
              <a:endParaRPr lang="en-US" sz="2800" dirty="0"/>
            </a:p>
          </p:txBody>
        </p:sp>
        <p:sp>
          <p:nvSpPr>
            <p:cNvPr id="109" name="TextBox 108"/>
            <p:cNvSpPr txBox="1"/>
            <p:nvPr/>
          </p:nvSpPr>
          <p:spPr>
            <a:xfrm>
              <a:off x="3602459" y="5115770"/>
              <a:ext cx="2119983" cy="400110"/>
            </a:xfrm>
            <a:prstGeom prst="rect">
              <a:avLst/>
            </a:prstGeom>
            <a:noFill/>
          </p:spPr>
          <p:txBody>
            <a:bodyPr wrap="none" rtlCol="0">
              <a:spAutoFit/>
            </a:bodyPr>
            <a:lstStyle/>
            <a:p>
              <a:r>
                <a:rPr lang="en-NZ" sz="2000" dirty="0" smtClean="0"/>
                <a:t>predicted.dat</a:t>
              </a:r>
              <a:endParaRPr lang="en-US" sz="2800" dirty="0"/>
            </a:p>
          </p:txBody>
        </p:sp>
        <p:sp>
          <p:nvSpPr>
            <p:cNvPr id="110" name="TextBox 109"/>
            <p:cNvSpPr txBox="1"/>
            <p:nvPr/>
          </p:nvSpPr>
          <p:spPr>
            <a:xfrm>
              <a:off x="6659477" y="5100195"/>
              <a:ext cx="2244632" cy="400110"/>
            </a:xfrm>
            <a:prstGeom prst="rect">
              <a:avLst/>
            </a:prstGeom>
            <a:noFill/>
          </p:spPr>
          <p:txBody>
            <a:bodyPr wrap="none" rtlCol="0">
              <a:spAutoFit/>
            </a:bodyPr>
            <a:lstStyle/>
            <a:p>
              <a:r>
                <a:rPr lang="en-NZ" sz="2000" dirty="0" err="1" smtClean="0"/>
                <a:t>test.dat$nperf</a:t>
              </a:r>
              <a:endParaRPr lang="en-US" sz="2800" dirty="0"/>
            </a:p>
          </p:txBody>
        </p:sp>
      </p:grpSp>
      <p:sp>
        <p:nvSpPr>
          <p:cNvPr id="46" name="Title 1"/>
          <p:cNvSpPr>
            <a:spLocks noGrp="1"/>
          </p:cNvSpPr>
          <p:nvPr>
            <p:ph type="title"/>
          </p:nvPr>
        </p:nvSpPr>
        <p:spPr>
          <a:xfrm>
            <a:off x="228600" y="152400"/>
            <a:ext cx="8534400" cy="563562"/>
          </a:xfrm>
        </p:spPr>
        <p:txBody>
          <a:bodyPr>
            <a:normAutofit fontScale="90000"/>
          </a:bodyPr>
          <a:lstStyle/>
          <a:p>
            <a:pPr algn="r"/>
            <a:r>
              <a:rPr lang="en-US" dirty="0" smtClean="0"/>
              <a:t>Data splitting</a:t>
            </a:r>
            <a:endParaRPr lang="en-US" dirty="0"/>
          </a:p>
        </p:txBody>
      </p:sp>
    </p:spTree>
    <p:extLst>
      <p:ext uri="{BB962C8B-B14F-4D97-AF65-F5344CB8AC3E}">
        <p14:creationId xmlns:p14="http://schemas.microsoft.com/office/powerpoint/2010/main" xmlns="" val="2340200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splitting</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a:buNone/>
            </a:pPr>
            <a:r>
              <a:rPr lang="en-US" dirty="0" smtClean="0"/>
              <a:t>rows &lt;- </a:t>
            </a:r>
            <a:r>
              <a:rPr lang="en-US" dirty="0" err="1" smtClean="0"/>
              <a:t>nrow</a:t>
            </a:r>
            <a:r>
              <a:rPr lang="en-US" dirty="0" smtClean="0"/>
              <a:t>(int00.dat) </a:t>
            </a:r>
          </a:p>
          <a:p>
            <a:pPr>
              <a:buNone/>
            </a:pPr>
            <a:r>
              <a:rPr lang="en-US" dirty="0" smtClean="0"/>
              <a:t>f &lt;- 0.5</a:t>
            </a:r>
          </a:p>
          <a:p>
            <a:pPr>
              <a:buNone/>
            </a:pPr>
            <a:r>
              <a:rPr lang="en-US" dirty="0" err="1" smtClean="0"/>
              <a:t>upper_bound</a:t>
            </a:r>
            <a:r>
              <a:rPr lang="en-US" dirty="0" smtClean="0"/>
              <a:t> &lt;- floor(f * rows)</a:t>
            </a:r>
          </a:p>
          <a:p>
            <a:pPr>
              <a:buNone/>
            </a:pPr>
            <a:r>
              <a:rPr lang="en-US" dirty="0" smtClean="0"/>
              <a:t>permuted_int00.dat &lt;- int00.dat[</a:t>
            </a:r>
            <a:r>
              <a:rPr lang="en-US" dirty="0" smtClean="0">
                <a:solidFill>
                  <a:srgbClr val="FF0000"/>
                </a:solidFill>
              </a:rPr>
              <a:t>sample(rows) </a:t>
            </a:r>
            <a:r>
              <a:rPr lang="en-US" dirty="0" smtClean="0"/>
              <a:t>, ]</a:t>
            </a:r>
          </a:p>
          <a:p>
            <a:pPr>
              <a:buNone/>
            </a:pPr>
            <a:r>
              <a:rPr lang="en-US" dirty="0" smtClean="0"/>
              <a:t>train.dat &lt;- permuted_int00.dat[1:upper_bound, ]</a:t>
            </a:r>
          </a:p>
          <a:p>
            <a:pPr>
              <a:buNone/>
            </a:pPr>
            <a:r>
              <a:rPr lang="en-US" dirty="0" smtClean="0"/>
              <a:t>test.dat &lt;- permuted_int00.dat[(upper_bound+1): rows, ]</a:t>
            </a:r>
          </a:p>
          <a:p>
            <a:pPr>
              <a:buNone/>
            </a:pPr>
            <a:endParaRPr lang="en-US" dirty="0" smtClean="0"/>
          </a:p>
          <a:p>
            <a:pPr>
              <a:buNone/>
            </a:pPr>
            <a:r>
              <a:rPr lang="en-US" dirty="0" smtClean="0">
                <a:solidFill>
                  <a:srgbClr val="FF0000"/>
                </a:solidFill>
              </a:rPr>
              <a:t>sample(n) </a:t>
            </a:r>
            <a:r>
              <a:rPr lang="en-US" dirty="0" smtClean="0">
                <a:solidFill>
                  <a:srgbClr val="FF0000"/>
                </a:solidFill>
                <a:sym typeface="Wingdings" pitchFamily="2" charset="2"/>
              </a:rPr>
              <a:t> permutation of integers from 1 to 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testing</a:t>
            </a:r>
            <a:endParaRPr lang="en-US" dirty="0"/>
          </a:p>
        </p:txBody>
      </p:sp>
      <p:sp>
        <p:nvSpPr>
          <p:cNvPr id="3" name="Content Placeholder 2"/>
          <p:cNvSpPr>
            <a:spLocks noGrp="1"/>
          </p:cNvSpPr>
          <p:nvPr>
            <p:ph idx="1"/>
          </p:nvPr>
        </p:nvSpPr>
        <p:spPr/>
        <p:txBody>
          <a:bodyPr/>
          <a:lstStyle/>
          <a:p>
            <a:r>
              <a:rPr lang="en-US" dirty="0" smtClean="0"/>
              <a:t>int00_new.lm &lt;- </a:t>
            </a:r>
            <a:r>
              <a:rPr lang="en-US" dirty="0" smtClean="0">
                <a:solidFill>
                  <a:srgbClr val="FF0000"/>
                </a:solidFill>
              </a:rPr>
              <a:t>lm</a:t>
            </a:r>
            <a:r>
              <a:rPr lang="en-US" dirty="0" smtClean="0"/>
              <a:t>(</a:t>
            </a:r>
            <a:r>
              <a:rPr lang="en-US" dirty="0" err="1" smtClean="0"/>
              <a:t>nperf</a:t>
            </a:r>
            <a:r>
              <a:rPr lang="en-US" dirty="0" smtClean="0"/>
              <a:t> ~ clock + cores + … , </a:t>
            </a:r>
            <a:r>
              <a:rPr lang="en-US" dirty="0" smtClean="0">
                <a:solidFill>
                  <a:srgbClr val="FF0000"/>
                </a:solidFill>
              </a:rPr>
              <a:t>data = train.dat</a:t>
            </a:r>
            <a:r>
              <a:rPr lang="en-US" dirty="0" smtClean="0"/>
              <a:t>)</a:t>
            </a:r>
          </a:p>
          <a:p>
            <a:r>
              <a:rPr lang="en-US" dirty="0" smtClean="0"/>
              <a:t>predicted.dat &lt;- </a:t>
            </a:r>
            <a:r>
              <a:rPr lang="en-US" dirty="0" smtClean="0">
                <a:solidFill>
                  <a:srgbClr val="FF0000"/>
                </a:solidFill>
              </a:rPr>
              <a:t>predict</a:t>
            </a:r>
            <a:r>
              <a:rPr lang="en-US" dirty="0" smtClean="0"/>
              <a:t>(int00_new.lm, </a:t>
            </a:r>
            <a:r>
              <a:rPr lang="en-US" dirty="0" err="1" smtClean="0">
                <a:solidFill>
                  <a:srgbClr val="FF0000"/>
                </a:solidFill>
              </a:rPr>
              <a:t>newdata</a:t>
            </a:r>
            <a:r>
              <a:rPr lang="en-US" dirty="0" smtClean="0">
                <a:solidFill>
                  <a:srgbClr val="FF0000"/>
                </a:solidFill>
              </a:rPr>
              <a:t>=test.dat</a:t>
            </a:r>
            <a:r>
              <a:rPr lang="en-US" dirty="0" smtClean="0"/>
              <a:t>)</a:t>
            </a:r>
          </a:p>
          <a:p>
            <a:r>
              <a:rPr lang="en-US" dirty="0" smtClean="0"/>
              <a:t>delta &lt;- predicted.dat – </a:t>
            </a:r>
            <a:r>
              <a:rPr lang="en-US" dirty="0" err="1" smtClean="0"/>
              <a:t>test.dat$nperf</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Introduction to R</a:t>
            </a:r>
            <a:endParaRPr lang="en-US" dirty="0"/>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dirty="0" smtClean="0"/>
              <a:t>R is a programming language developed for statistical computing</a:t>
            </a:r>
          </a:p>
          <a:p>
            <a:pPr lvl="1"/>
            <a:r>
              <a:rPr lang="en-US" dirty="0" smtClean="0"/>
              <a:t>Open source:  www.r-project.org</a:t>
            </a:r>
          </a:p>
          <a:p>
            <a:r>
              <a:rPr lang="en-US" dirty="0" smtClean="0"/>
              <a:t>Complete run-time, interactive environment for manipulating and modeling data</a:t>
            </a:r>
          </a:p>
          <a:p>
            <a:r>
              <a:rPr lang="en-US" dirty="0" smtClean="0"/>
              <a:t>Interpreted language</a:t>
            </a:r>
          </a:p>
          <a:p>
            <a:r>
              <a:rPr lang="en-US" dirty="0" smtClean="0"/>
              <a:t>Many built-in functions</a:t>
            </a:r>
          </a:p>
          <a:p>
            <a:r>
              <a:rPr lang="en-US" dirty="0" smtClean="0"/>
              <a:t>Object-oriented</a:t>
            </a:r>
          </a:p>
          <a:p>
            <a:r>
              <a:rPr lang="en-US" dirty="0" smtClean="0"/>
              <a:t>Matrices and vectors are basic operand types</a:t>
            </a:r>
          </a:p>
          <a:p>
            <a:r>
              <a:rPr lang="en-US" dirty="0" smtClean="0"/>
              <a:t>Excellent graphical tools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3"/>
          <p:cNvGraphicFramePr>
            <a:graphicFrameLocks noChangeAspect="1"/>
          </p:cNvGraphicFramePr>
          <p:nvPr/>
        </p:nvGraphicFramePr>
        <p:xfrm>
          <a:off x="4038600" y="246321"/>
          <a:ext cx="4892675" cy="6332279"/>
        </p:xfrm>
        <a:graphic>
          <a:graphicData uri="http://schemas.openxmlformats.org/presentationml/2006/ole">
            <p:oleObj spid="_x0000_s50190" name="Acrobat Document" r:id="rId4" imgW="5829156" imgH="7543672" progId="AcroExch.Document.DC">
              <p:embed/>
            </p:oleObj>
          </a:graphicData>
        </a:graphic>
      </p:graphicFrame>
      <p:sp>
        <p:nvSpPr>
          <p:cNvPr id="2" name="Title 1"/>
          <p:cNvSpPr>
            <a:spLocks noGrp="1"/>
          </p:cNvSpPr>
          <p:nvPr>
            <p:ph type="title"/>
          </p:nvPr>
        </p:nvSpPr>
        <p:spPr/>
        <p:txBody>
          <a:bodyPr/>
          <a:lstStyle/>
          <a:p>
            <a:r>
              <a:rPr lang="en-US" dirty="0" smtClean="0"/>
              <a:t>Training and testing</a:t>
            </a:r>
            <a:endParaRPr lang="en-US" dirty="0"/>
          </a:p>
        </p:txBody>
      </p:sp>
      <p:sp>
        <p:nvSpPr>
          <p:cNvPr id="3" name="Content Placeholder 2"/>
          <p:cNvSpPr>
            <a:spLocks noGrp="1"/>
          </p:cNvSpPr>
          <p:nvPr>
            <p:ph idx="1"/>
          </p:nvPr>
        </p:nvSpPr>
        <p:spPr>
          <a:xfrm>
            <a:off x="304800" y="1600200"/>
            <a:ext cx="4114800" cy="5029200"/>
          </a:xfrm>
        </p:spPr>
        <p:txBody>
          <a:bodyPr>
            <a:normAutofit lnSpcReduction="10000"/>
          </a:bodyPr>
          <a:lstStyle/>
          <a:p>
            <a:r>
              <a:rPr lang="en-US" dirty="0" smtClean="0"/>
              <a:t>plot(delta)</a:t>
            </a:r>
          </a:p>
          <a:p>
            <a:r>
              <a:rPr lang="en-US" dirty="0" smtClean="0"/>
              <a:t>Expect values uniformly distributed around 0</a:t>
            </a:r>
          </a:p>
          <a:p>
            <a:r>
              <a:rPr lang="en-US" dirty="0" smtClean="0"/>
              <a:t>Use </a:t>
            </a:r>
            <a:r>
              <a:rPr lang="en-US" dirty="0" smtClean="0">
                <a:solidFill>
                  <a:srgbClr val="FF0000"/>
                </a:solidFill>
              </a:rPr>
              <a:t>t-test</a:t>
            </a:r>
            <a:r>
              <a:rPr lang="en-US" dirty="0" smtClean="0"/>
              <a:t> to generate </a:t>
            </a:r>
            <a:r>
              <a:rPr lang="en-US" dirty="0" smtClean="0">
                <a:solidFill>
                  <a:srgbClr val="FF0000"/>
                </a:solidFill>
              </a:rPr>
              <a:t>confidence interval</a:t>
            </a:r>
            <a:r>
              <a:rPr lang="en-US" dirty="0" smtClean="0"/>
              <a:t> for the mean of delta.</a:t>
            </a:r>
          </a:p>
          <a:p>
            <a:r>
              <a:rPr lang="en-US" dirty="0" smtClean="0"/>
              <a:t>Is the average of delta = 0?</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7F65155A-F412-4CAE-A783-85FB256772C7}" type="slidenum">
              <a:rPr lang="en-US" altLang="en-US" sz="1000"/>
              <a:pPr eaLnBrk="1" hangingPunct="1"/>
              <a:t>61</a:t>
            </a:fld>
            <a:endParaRPr lang="en-US" altLang="en-US" sz="1000"/>
          </a:p>
        </p:txBody>
      </p:sp>
      <p:sp>
        <p:nvSpPr>
          <p:cNvPr id="96261" name="Rectangle 2"/>
          <p:cNvSpPr>
            <a:spLocks noGrp="1" noChangeArrowheads="1"/>
          </p:cNvSpPr>
          <p:nvPr>
            <p:ph type="title"/>
          </p:nvPr>
        </p:nvSpPr>
        <p:spPr/>
        <p:txBody>
          <a:bodyPr>
            <a:normAutofit fontScale="90000"/>
          </a:bodyPr>
          <a:lstStyle/>
          <a:p>
            <a:pPr eaLnBrk="1" hangingPunct="1"/>
            <a:r>
              <a:rPr lang="en-US" altLang="en-US" smtClean="0"/>
              <a:t>Confidence Interval for the Mean</a:t>
            </a:r>
          </a:p>
        </p:txBody>
      </p:sp>
      <p:grpSp>
        <p:nvGrpSpPr>
          <p:cNvPr id="96262" name="Group 32"/>
          <p:cNvGrpSpPr>
            <a:grpSpLocks/>
          </p:cNvGrpSpPr>
          <p:nvPr/>
        </p:nvGrpSpPr>
        <p:grpSpPr bwMode="auto">
          <a:xfrm>
            <a:off x="914400" y="2133600"/>
            <a:ext cx="7326313" cy="3948113"/>
            <a:chOff x="576" y="1344"/>
            <a:chExt cx="4615" cy="2487"/>
          </a:xfrm>
        </p:grpSpPr>
        <p:sp>
          <p:nvSpPr>
            <p:cNvPr id="96263" name="Arc 8"/>
            <p:cNvSpPr>
              <a:spLocks/>
            </p:cNvSpPr>
            <p:nvPr/>
          </p:nvSpPr>
          <p:spPr bwMode="auto">
            <a:xfrm>
              <a:off x="2923"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64" name="Arc 9"/>
            <p:cNvSpPr>
              <a:spLocks/>
            </p:cNvSpPr>
            <p:nvPr/>
          </p:nvSpPr>
          <p:spPr bwMode="auto">
            <a:xfrm flipH="1" flipV="1">
              <a:off x="35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65" name="Arc 11"/>
            <p:cNvSpPr>
              <a:spLocks/>
            </p:cNvSpPr>
            <p:nvPr/>
          </p:nvSpPr>
          <p:spPr bwMode="auto">
            <a:xfrm flipH="1">
              <a:off x="2289"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66" name="Arc 12"/>
            <p:cNvSpPr>
              <a:spLocks/>
            </p:cNvSpPr>
            <p:nvPr/>
          </p:nvSpPr>
          <p:spPr bwMode="auto">
            <a:xfrm flipV="1">
              <a:off x="16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67" name="Line 13"/>
            <p:cNvSpPr>
              <a:spLocks noChangeShapeType="1"/>
            </p:cNvSpPr>
            <p:nvPr/>
          </p:nvSpPr>
          <p:spPr bwMode="auto">
            <a:xfrm flipH="1">
              <a:off x="1128"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68" name="Line 14"/>
            <p:cNvSpPr>
              <a:spLocks noChangeShapeType="1"/>
            </p:cNvSpPr>
            <p:nvPr/>
          </p:nvSpPr>
          <p:spPr bwMode="auto">
            <a:xfrm>
              <a:off x="4136"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69" name="Line 15"/>
            <p:cNvSpPr>
              <a:spLocks noChangeShapeType="1"/>
            </p:cNvSpPr>
            <p:nvPr/>
          </p:nvSpPr>
          <p:spPr bwMode="auto">
            <a:xfrm>
              <a:off x="864" y="3451"/>
              <a:ext cx="432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70" name="Line 16"/>
            <p:cNvSpPr>
              <a:spLocks noChangeShapeType="1"/>
            </p:cNvSpPr>
            <p:nvPr/>
          </p:nvSpPr>
          <p:spPr bwMode="auto">
            <a:xfrm flipV="1">
              <a:off x="864" y="1344"/>
              <a:ext cx="0" cy="21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71" name="Text Box 17"/>
            <p:cNvSpPr txBox="1">
              <a:spLocks noChangeArrowheads="1"/>
            </p:cNvSpPr>
            <p:nvPr/>
          </p:nvSpPr>
          <p:spPr bwMode="auto">
            <a:xfrm>
              <a:off x="1407" y="3577"/>
              <a:ext cx="27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a:t>c1</a:t>
              </a:r>
            </a:p>
          </p:txBody>
        </p:sp>
        <p:sp>
          <p:nvSpPr>
            <p:cNvPr id="96272" name="Line 18"/>
            <p:cNvSpPr>
              <a:spLocks noChangeShapeType="1"/>
            </p:cNvSpPr>
            <p:nvPr/>
          </p:nvSpPr>
          <p:spPr bwMode="auto">
            <a:xfrm flipV="1">
              <a:off x="1525"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73" name="Line 19"/>
            <p:cNvSpPr>
              <a:spLocks noChangeShapeType="1"/>
            </p:cNvSpPr>
            <p:nvPr/>
          </p:nvSpPr>
          <p:spPr bwMode="auto">
            <a:xfrm flipV="1">
              <a:off x="4290"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274" name="Text Box 20"/>
            <p:cNvSpPr txBox="1">
              <a:spLocks noChangeArrowheads="1"/>
            </p:cNvSpPr>
            <p:nvPr/>
          </p:nvSpPr>
          <p:spPr bwMode="auto">
            <a:xfrm>
              <a:off x="4113" y="3577"/>
              <a:ext cx="2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c2</a:t>
              </a:r>
            </a:p>
          </p:txBody>
        </p:sp>
        <p:sp>
          <p:nvSpPr>
            <p:cNvPr id="96275" name="Text Box 21"/>
            <p:cNvSpPr txBox="1">
              <a:spLocks noChangeArrowheads="1"/>
            </p:cNvSpPr>
            <p:nvPr/>
          </p:nvSpPr>
          <p:spPr bwMode="auto">
            <a:xfrm>
              <a:off x="3072" y="1344"/>
              <a:ext cx="32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cs typeface="Arial" panose="020B0604020202020204" pitchFamily="34" charset="0"/>
                </a:rPr>
                <a:t>1-</a:t>
              </a:r>
              <a:r>
                <a:rPr lang="el-GR" altLang="en-US" sz="1800">
                  <a:cs typeface="Arial" panose="020B0604020202020204" pitchFamily="34" charset="0"/>
                </a:rPr>
                <a:t>α</a:t>
              </a:r>
            </a:p>
          </p:txBody>
        </p:sp>
        <p:sp>
          <p:nvSpPr>
            <p:cNvPr id="96276" name="Text Box 23"/>
            <p:cNvSpPr txBox="1">
              <a:spLocks noChangeArrowheads="1"/>
            </p:cNvSpPr>
            <p:nvPr/>
          </p:nvSpPr>
          <p:spPr bwMode="auto">
            <a:xfrm>
              <a:off x="576" y="3600"/>
              <a:ext cx="31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6277" name="Text Box 27"/>
            <p:cNvSpPr txBox="1">
              <a:spLocks noChangeArrowheads="1"/>
            </p:cNvSpPr>
            <p:nvPr/>
          </p:nvSpPr>
          <p:spPr bwMode="auto">
            <a:xfrm>
              <a:off x="4800" y="3600"/>
              <a:ext cx="31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6278" name="Line 29"/>
            <p:cNvSpPr>
              <a:spLocks noChangeShapeType="1"/>
            </p:cNvSpPr>
            <p:nvPr/>
          </p:nvSpPr>
          <p:spPr bwMode="auto">
            <a:xfrm flipV="1">
              <a:off x="864" y="3408"/>
              <a:ext cx="528"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6279" name="Line 30"/>
            <p:cNvSpPr>
              <a:spLocks noChangeShapeType="1"/>
            </p:cNvSpPr>
            <p:nvPr/>
          </p:nvSpPr>
          <p:spPr bwMode="auto">
            <a:xfrm flipH="1" flipV="1">
              <a:off x="4464" y="3408"/>
              <a:ext cx="384"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6280" name="Line 31"/>
            <p:cNvSpPr>
              <a:spLocks noChangeShapeType="1"/>
            </p:cNvSpPr>
            <p:nvPr/>
          </p:nvSpPr>
          <p:spPr bwMode="auto">
            <a:xfrm flipH="1">
              <a:off x="3024" y="1632"/>
              <a:ext cx="192" cy="864"/>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5" name="Text Box 17"/>
          <p:cNvSpPr txBox="1">
            <a:spLocks noChangeArrowheads="1"/>
          </p:cNvSpPr>
          <p:nvPr/>
        </p:nvSpPr>
        <p:spPr bwMode="auto">
          <a:xfrm>
            <a:off x="3513138" y="5677178"/>
            <a:ext cx="23134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t>Mean of delta values</a:t>
            </a:r>
            <a:endParaRPr lang="en-US" altLang="en-US" sz="1800" dirty="0"/>
          </a:p>
        </p:txBody>
      </p:sp>
      <p:sp>
        <p:nvSpPr>
          <p:cNvPr id="45" name="Line 18"/>
          <p:cNvSpPr>
            <a:spLocks noChangeShapeType="1"/>
          </p:cNvSpPr>
          <p:nvPr/>
        </p:nvSpPr>
        <p:spPr bwMode="auto">
          <a:xfrm flipV="1">
            <a:off x="4637088" y="2232025"/>
            <a:ext cx="0" cy="32464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Tree>
    <p:extLst>
      <p:ext uri="{BB962C8B-B14F-4D97-AF65-F5344CB8AC3E}">
        <p14:creationId xmlns:p14="http://schemas.microsoft.com/office/powerpoint/2010/main" xmlns="" val="740301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2BBA8006-E118-4032-A54B-830D73141A97}" type="slidenum">
              <a:rPr lang="en-US" altLang="en-US" sz="1000"/>
              <a:pPr eaLnBrk="1" hangingPunct="1"/>
              <a:t>62</a:t>
            </a:fld>
            <a:endParaRPr lang="en-US" altLang="en-US" sz="1000"/>
          </a:p>
        </p:txBody>
      </p:sp>
      <p:sp>
        <p:nvSpPr>
          <p:cNvPr id="3078" name="Rectangle 2"/>
          <p:cNvSpPr>
            <a:spLocks noGrp="1" noChangeArrowheads="1"/>
          </p:cNvSpPr>
          <p:nvPr>
            <p:ph type="title"/>
          </p:nvPr>
        </p:nvSpPr>
        <p:spPr/>
        <p:txBody>
          <a:bodyPr/>
          <a:lstStyle/>
          <a:p>
            <a:pPr eaLnBrk="1" hangingPunct="1"/>
            <a:r>
              <a:rPr lang="en-US" altLang="en-US" smtClean="0"/>
              <a:t>Normalize </a:t>
            </a:r>
            <a:r>
              <a:rPr lang="en-US" altLang="en-US" i="1" smtClean="0"/>
              <a:t>x</a:t>
            </a:r>
          </a:p>
        </p:txBody>
      </p:sp>
      <p:graphicFrame>
        <p:nvGraphicFramePr>
          <p:cNvPr id="3074" name="Object 4"/>
          <p:cNvGraphicFramePr>
            <a:graphicFrameLocks noGrp="1" noChangeAspect="1"/>
          </p:cNvGraphicFramePr>
          <p:nvPr>
            <p:ph sz="half" idx="2"/>
          </p:nvPr>
        </p:nvGraphicFramePr>
        <p:xfrm>
          <a:off x="1676400" y="1752600"/>
          <a:ext cx="5703888" cy="3783013"/>
        </p:xfrm>
        <a:graphic>
          <a:graphicData uri="http://schemas.openxmlformats.org/presentationml/2006/ole">
            <p:oleObj spid="_x0000_s64522" name="Equation" r:id="rId3" imgW="2374900" imgH="1574800" progId="Equation.3">
              <p:embed/>
            </p:oleObj>
          </a:graphicData>
        </a:graphic>
      </p:graphicFrame>
    </p:spTree>
    <p:extLst>
      <p:ext uri="{BB962C8B-B14F-4D97-AF65-F5344CB8AC3E}">
        <p14:creationId xmlns:p14="http://schemas.microsoft.com/office/powerpoint/2010/main" xmlns="" val="4280787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118D3A3B-D124-4AB6-B97B-574E181B5A17}" type="slidenum">
              <a:rPr lang="en-US" altLang="en-US" sz="1000"/>
              <a:pPr eaLnBrk="1" hangingPunct="1"/>
              <a:t>63</a:t>
            </a:fld>
            <a:endParaRPr lang="en-US" altLang="en-US" sz="1000"/>
          </a:p>
        </p:txBody>
      </p:sp>
      <p:sp>
        <p:nvSpPr>
          <p:cNvPr id="97285" name="Rectangle 2"/>
          <p:cNvSpPr>
            <a:spLocks noGrp="1" noChangeArrowheads="1"/>
          </p:cNvSpPr>
          <p:nvPr>
            <p:ph type="title"/>
          </p:nvPr>
        </p:nvSpPr>
        <p:spPr/>
        <p:txBody>
          <a:bodyPr>
            <a:normAutofit fontScale="90000"/>
          </a:bodyPr>
          <a:lstStyle/>
          <a:p>
            <a:pPr eaLnBrk="1" hangingPunct="1"/>
            <a:r>
              <a:rPr lang="en-US" altLang="en-US" smtClean="0"/>
              <a:t>Confidence Interval for the Mean</a:t>
            </a:r>
          </a:p>
        </p:txBody>
      </p:sp>
      <p:sp>
        <p:nvSpPr>
          <p:cNvPr id="97286" name="Rectangle 3"/>
          <p:cNvSpPr>
            <a:spLocks noGrp="1" noChangeArrowheads="1"/>
          </p:cNvSpPr>
          <p:nvPr>
            <p:ph type="body" sz="half" idx="1"/>
          </p:nvPr>
        </p:nvSpPr>
        <p:spPr>
          <a:xfrm>
            <a:off x="457200" y="1719263"/>
            <a:ext cx="8067675" cy="2287587"/>
          </a:xfrm>
        </p:spPr>
        <p:txBody>
          <a:bodyPr/>
          <a:lstStyle/>
          <a:p>
            <a:pPr eaLnBrk="1" hangingPunct="1"/>
            <a:r>
              <a:rPr lang="en-US" altLang="en-US" sz="2600" smtClean="0"/>
              <a:t>Normalized</a:t>
            </a:r>
            <a:r>
              <a:rPr lang="en-US" altLang="en-US" sz="2600" i="1" smtClean="0"/>
              <a:t> z</a:t>
            </a:r>
            <a:r>
              <a:rPr lang="en-US" altLang="en-US" sz="2600" smtClean="0"/>
              <a:t> follows a Student’s </a:t>
            </a:r>
            <a:r>
              <a:rPr lang="en-US" altLang="en-US" sz="2600" i="1" smtClean="0"/>
              <a:t>t</a:t>
            </a:r>
            <a:r>
              <a:rPr lang="en-US" altLang="en-US" sz="2600" smtClean="0"/>
              <a:t> distribution</a:t>
            </a:r>
          </a:p>
          <a:p>
            <a:pPr lvl="1" eaLnBrk="1" hangingPunct="1"/>
            <a:r>
              <a:rPr lang="en-US" altLang="en-US" sz="2200" smtClean="0"/>
              <a:t>(</a:t>
            </a:r>
            <a:r>
              <a:rPr lang="en-US" altLang="en-US" sz="2200" i="1" smtClean="0"/>
              <a:t>n</a:t>
            </a:r>
            <a:r>
              <a:rPr lang="en-US" altLang="en-US" sz="2200" smtClean="0"/>
              <a:t>-1) degrees of freedom</a:t>
            </a:r>
          </a:p>
          <a:p>
            <a:pPr lvl="1" eaLnBrk="1" hangingPunct="1"/>
            <a:r>
              <a:rPr lang="en-US" altLang="en-US" sz="2200" smtClean="0"/>
              <a:t>Area left of c</a:t>
            </a:r>
            <a:r>
              <a:rPr lang="en-US" altLang="en-US" sz="2200" baseline="-25000" smtClean="0"/>
              <a:t>2</a:t>
            </a:r>
            <a:r>
              <a:rPr lang="en-US" altLang="en-US" sz="2200" smtClean="0"/>
              <a:t> = 1 – </a:t>
            </a:r>
            <a:r>
              <a:rPr lang="el-GR" altLang="en-US" sz="2200" smtClean="0">
                <a:cs typeface="Times New Roman" panose="02020603050405020304" pitchFamily="18" charset="0"/>
              </a:rPr>
              <a:t>α</a:t>
            </a:r>
            <a:r>
              <a:rPr lang="en-US" altLang="en-US" sz="2200" smtClean="0">
                <a:cs typeface="Times New Roman" panose="02020603050405020304" pitchFamily="18" charset="0"/>
              </a:rPr>
              <a:t>/2</a:t>
            </a:r>
          </a:p>
          <a:p>
            <a:pPr lvl="1" eaLnBrk="1" hangingPunct="1"/>
            <a:r>
              <a:rPr lang="en-US" altLang="en-US" sz="2200" smtClean="0">
                <a:cs typeface="Times New Roman" panose="02020603050405020304" pitchFamily="18" charset="0"/>
              </a:rPr>
              <a:t>Tabulated values for </a:t>
            </a:r>
            <a:r>
              <a:rPr lang="en-US" altLang="en-US" sz="2200" i="1" smtClean="0">
                <a:cs typeface="Times New Roman" panose="02020603050405020304" pitchFamily="18" charset="0"/>
              </a:rPr>
              <a:t>t</a:t>
            </a:r>
            <a:endParaRPr lang="el-GR" altLang="en-US" sz="2200" i="1" smtClean="0">
              <a:cs typeface="Times New Roman" panose="02020603050405020304" pitchFamily="18" charset="0"/>
            </a:endParaRPr>
          </a:p>
        </p:txBody>
      </p:sp>
      <p:grpSp>
        <p:nvGrpSpPr>
          <p:cNvPr id="97287" name="Group 5"/>
          <p:cNvGrpSpPr>
            <a:grpSpLocks/>
          </p:cNvGrpSpPr>
          <p:nvPr/>
        </p:nvGrpSpPr>
        <p:grpSpPr bwMode="auto">
          <a:xfrm>
            <a:off x="1600200" y="3505200"/>
            <a:ext cx="5688013" cy="2773363"/>
            <a:chOff x="426" y="1344"/>
            <a:chExt cx="4765" cy="2600"/>
          </a:xfrm>
        </p:grpSpPr>
        <p:sp>
          <p:nvSpPr>
            <p:cNvPr id="97288" name="Arc 6"/>
            <p:cNvSpPr>
              <a:spLocks/>
            </p:cNvSpPr>
            <p:nvPr/>
          </p:nvSpPr>
          <p:spPr bwMode="auto">
            <a:xfrm>
              <a:off x="2923"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289" name="Arc 7"/>
            <p:cNvSpPr>
              <a:spLocks/>
            </p:cNvSpPr>
            <p:nvPr/>
          </p:nvSpPr>
          <p:spPr bwMode="auto">
            <a:xfrm flipH="1" flipV="1">
              <a:off x="35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290" name="Arc 8"/>
            <p:cNvSpPr>
              <a:spLocks/>
            </p:cNvSpPr>
            <p:nvPr/>
          </p:nvSpPr>
          <p:spPr bwMode="auto">
            <a:xfrm flipH="1">
              <a:off x="2289"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291" name="Arc 9"/>
            <p:cNvSpPr>
              <a:spLocks/>
            </p:cNvSpPr>
            <p:nvPr/>
          </p:nvSpPr>
          <p:spPr bwMode="auto">
            <a:xfrm flipV="1">
              <a:off x="16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292" name="Line 10"/>
            <p:cNvSpPr>
              <a:spLocks noChangeShapeType="1"/>
            </p:cNvSpPr>
            <p:nvPr/>
          </p:nvSpPr>
          <p:spPr bwMode="auto">
            <a:xfrm flipH="1">
              <a:off x="1128"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3" name="Line 11"/>
            <p:cNvSpPr>
              <a:spLocks noChangeShapeType="1"/>
            </p:cNvSpPr>
            <p:nvPr/>
          </p:nvSpPr>
          <p:spPr bwMode="auto">
            <a:xfrm>
              <a:off x="4136"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4" name="Line 12"/>
            <p:cNvSpPr>
              <a:spLocks noChangeShapeType="1"/>
            </p:cNvSpPr>
            <p:nvPr/>
          </p:nvSpPr>
          <p:spPr bwMode="auto">
            <a:xfrm>
              <a:off x="864" y="3451"/>
              <a:ext cx="432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5" name="Line 13"/>
            <p:cNvSpPr>
              <a:spLocks noChangeShapeType="1"/>
            </p:cNvSpPr>
            <p:nvPr/>
          </p:nvSpPr>
          <p:spPr bwMode="auto">
            <a:xfrm flipV="1">
              <a:off x="864" y="1344"/>
              <a:ext cx="0" cy="21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6" name="Text Box 14"/>
            <p:cNvSpPr txBox="1">
              <a:spLocks noChangeArrowheads="1"/>
            </p:cNvSpPr>
            <p:nvPr/>
          </p:nvSpPr>
          <p:spPr bwMode="auto">
            <a:xfrm>
              <a:off x="1364" y="3576"/>
              <a:ext cx="356"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c1</a:t>
              </a:r>
            </a:p>
          </p:txBody>
        </p:sp>
        <p:sp>
          <p:nvSpPr>
            <p:cNvPr id="97297" name="Line 15"/>
            <p:cNvSpPr>
              <a:spLocks noChangeShapeType="1"/>
            </p:cNvSpPr>
            <p:nvPr/>
          </p:nvSpPr>
          <p:spPr bwMode="auto">
            <a:xfrm flipV="1">
              <a:off x="1525"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8" name="Line 16"/>
            <p:cNvSpPr>
              <a:spLocks noChangeShapeType="1"/>
            </p:cNvSpPr>
            <p:nvPr/>
          </p:nvSpPr>
          <p:spPr bwMode="auto">
            <a:xfrm flipV="1">
              <a:off x="4290"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299" name="Text Box 17"/>
            <p:cNvSpPr txBox="1">
              <a:spLocks noChangeArrowheads="1"/>
            </p:cNvSpPr>
            <p:nvPr/>
          </p:nvSpPr>
          <p:spPr bwMode="auto">
            <a:xfrm>
              <a:off x="4071" y="3576"/>
              <a:ext cx="357"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c2</a:t>
              </a:r>
            </a:p>
          </p:txBody>
        </p:sp>
        <p:sp>
          <p:nvSpPr>
            <p:cNvPr id="97300" name="Text Box 18"/>
            <p:cNvSpPr txBox="1">
              <a:spLocks noChangeArrowheads="1"/>
            </p:cNvSpPr>
            <p:nvPr/>
          </p:nvSpPr>
          <p:spPr bwMode="auto">
            <a:xfrm>
              <a:off x="3019" y="1344"/>
              <a:ext cx="435"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cs typeface="Arial" panose="020B0604020202020204" pitchFamily="34" charset="0"/>
                </a:rPr>
                <a:t>1-</a:t>
              </a:r>
              <a:r>
                <a:rPr lang="el-GR" altLang="en-US" sz="1800">
                  <a:cs typeface="Arial" panose="020B0604020202020204" pitchFamily="34" charset="0"/>
                </a:rPr>
                <a:t>α</a:t>
              </a:r>
            </a:p>
          </p:txBody>
        </p:sp>
        <p:sp>
          <p:nvSpPr>
            <p:cNvPr id="97301" name="Text Box 19"/>
            <p:cNvSpPr txBox="1">
              <a:spLocks noChangeArrowheads="1"/>
            </p:cNvSpPr>
            <p:nvPr/>
          </p:nvSpPr>
          <p:spPr bwMode="auto">
            <a:xfrm>
              <a:off x="426" y="3600"/>
              <a:ext cx="621"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7302" name="Text Box 20"/>
            <p:cNvSpPr txBox="1">
              <a:spLocks noChangeArrowheads="1"/>
            </p:cNvSpPr>
            <p:nvPr/>
          </p:nvSpPr>
          <p:spPr bwMode="auto">
            <a:xfrm>
              <a:off x="4750" y="3600"/>
              <a:ext cx="424"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7303" name="Line 21"/>
            <p:cNvSpPr>
              <a:spLocks noChangeShapeType="1"/>
            </p:cNvSpPr>
            <p:nvPr/>
          </p:nvSpPr>
          <p:spPr bwMode="auto">
            <a:xfrm flipV="1">
              <a:off x="864" y="3408"/>
              <a:ext cx="528"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7304" name="Line 22"/>
            <p:cNvSpPr>
              <a:spLocks noChangeShapeType="1"/>
            </p:cNvSpPr>
            <p:nvPr/>
          </p:nvSpPr>
          <p:spPr bwMode="auto">
            <a:xfrm flipH="1" flipV="1">
              <a:off x="4464" y="3408"/>
              <a:ext cx="384"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7305" name="Line 23"/>
            <p:cNvSpPr>
              <a:spLocks noChangeShapeType="1"/>
            </p:cNvSpPr>
            <p:nvPr/>
          </p:nvSpPr>
          <p:spPr bwMode="auto">
            <a:xfrm flipH="1">
              <a:off x="3024" y="1632"/>
              <a:ext cx="192" cy="864"/>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1389153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5727DB1-467F-451F-BF7D-581CE7BDC35C}" type="slidenum">
              <a:rPr lang="en-US" altLang="en-US" sz="1000"/>
              <a:pPr eaLnBrk="1" hangingPunct="1"/>
              <a:t>64</a:t>
            </a:fld>
            <a:endParaRPr lang="en-US" altLang="en-US" sz="1000"/>
          </a:p>
        </p:txBody>
      </p:sp>
      <p:sp>
        <p:nvSpPr>
          <p:cNvPr id="4102" name="Rectangle 2"/>
          <p:cNvSpPr>
            <a:spLocks noGrp="1" noChangeArrowheads="1"/>
          </p:cNvSpPr>
          <p:nvPr>
            <p:ph type="title"/>
          </p:nvPr>
        </p:nvSpPr>
        <p:spPr/>
        <p:txBody>
          <a:bodyPr/>
          <a:lstStyle/>
          <a:p>
            <a:pPr eaLnBrk="1" hangingPunct="1"/>
            <a:r>
              <a:rPr lang="en-US" altLang="en-US" smtClean="0"/>
              <a:t>Confidence Interval for the Mean</a:t>
            </a:r>
          </a:p>
        </p:txBody>
      </p:sp>
      <p:graphicFrame>
        <p:nvGraphicFramePr>
          <p:cNvPr id="4098" name="Object 4"/>
          <p:cNvGraphicFramePr>
            <a:graphicFrameLocks noGrp="1" noChangeAspect="1"/>
          </p:cNvGraphicFramePr>
          <p:nvPr>
            <p:ph idx="1"/>
          </p:nvPr>
        </p:nvGraphicFramePr>
        <p:xfrm>
          <a:off x="2378075" y="1747838"/>
          <a:ext cx="4386263" cy="4354512"/>
        </p:xfrm>
        <a:graphic>
          <a:graphicData uri="http://schemas.openxmlformats.org/presentationml/2006/ole">
            <p:oleObj spid="_x0000_s65546" name="Equation" r:id="rId3" imgW="1346200" imgH="1320800" progId="Equation.3">
              <p:embed/>
            </p:oleObj>
          </a:graphicData>
        </a:graphic>
      </p:graphicFrame>
      <p:sp>
        <p:nvSpPr>
          <p:cNvPr id="2" name="Oval 1"/>
          <p:cNvSpPr/>
          <p:nvPr/>
        </p:nvSpPr>
        <p:spPr>
          <a:xfrm>
            <a:off x="3886200" y="19812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2200" y="1417638"/>
            <a:ext cx="2648161" cy="369332"/>
          </a:xfrm>
          <a:prstGeom prst="rect">
            <a:avLst/>
          </a:prstGeom>
          <a:noFill/>
        </p:spPr>
        <p:txBody>
          <a:bodyPr wrap="none" rtlCol="0">
            <a:spAutoFit/>
          </a:bodyPr>
          <a:lstStyle/>
          <a:p>
            <a:r>
              <a:rPr lang="en-US" dirty="0" smtClean="0">
                <a:solidFill>
                  <a:srgbClr val="FF0000"/>
                </a:solidFill>
              </a:rPr>
              <a:t>From the Student’s t-table</a:t>
            </a:r>
            <a:endParaRPr lang="en-US" dirty="0">
              <a:solidFill>
                <a:srgbClr val="FF0000"/>
              </a:solidFill>
            </a:endParaRPr>
          </a:p>
        </p:txBody>
      </p:sp>
      <p:cxnSp>
        <p:nvCxnSpPr>
          <p:cNvPr id="5" name="Straight Arrow Connector 4"/>
          <p:cNvCxnSpPr>
            <a:stCxn id="3" idx="1"/>
          </p:cNvCxnSpPr>
          <p:nvPr/>
        </p:nvCxnSpPr>
        <p:spPr>
          <a:xfrm flipH="1">
            <a:off x="5257800" y="1602304"/>
            <a:ext cx="914400" cy="455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75596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2BAFC509-3C64-4718-AB90-0382445A9F12}" type="slidenum">
              <a:rPr lang="en-US" altLang="en-US" sz="1000"/>
              <a:pPr eaLnBrk="1" hangingPunct="1"/>
              <a:t>65</a:t>
            </a:fld>
            <a:endParaRPr lang="en-US" altLang="en-US" sz="1000"/>
          </a:p>
        </p:txBody>
      </p:sp>
      <p:sp>
        <p:nvSpPr>
          <p:cNvPr id="98309" name="Rectangle 2"/>
          <p:cNvSpPr>
            <a:spLocks noGrp="1" noChangeArrowheads="1"/>
          </p:cNvSpPr>
          <p:nvPr>
            <p:ph type="title"/>
          </p:nvPr>
        </p:nvSpPr>
        <p:spPr/>
        <p:txBody>
          <a:bodyPr/>
          <a:lstStyle/>
          <a:p>
            <a:pPr eaLnBrk="1" hangingPunct="1"/>
            <a:r>
              <a:rPr lang="en-US" altLang="en-US" smtClean="0"/>
              <a:t>An Example</a:t>
            </a:r>
          </a:p>
        </p:txBody>
      </p:sp>
      <p:graphicFrame>
        <p:nvGraphicFramePr>
          <p:cNvPr id="41004" name="Group 44"/>
          <p:cNvGraphicFramePr>
            <a:graphicFrameLocks noGrp="1"/>
          </p:cNvGraphicFramePr>
          <p:nvPr>
            <p:ph sz="half" idx="2"/>
          </p:nvPr>
        </p:nvGraphicFramePr>
        <p:xfrm>
          <a:off x="1371600" y="1676400"/>
          <a:ext cx="6400800" cy="4389435"/>
        </p:xfrm>
        <a:graphic>
          <a:graphicData uri="http://schemas.openxmlformats.org/drawingml/2006/table">
            <a:tbl>
              <a:tblPr/>
              <a:tblGrid>
                <a:gridCol w="3200400"/>
                <a:gridCol w="3200400"/>
              </a:tblGrid>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chemeClr val="tx1"/>
                          </a:solidFill>
                          <a:effectLst/>
                          <a:latin typeface="Arial" pitchFamily="34" charset="0"/>
                        </a:rPr>
                        <a:t>Experiment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chemeClr val="tx1"/>
                          </a:solidFill>
                          <a:effectLst/>
                          <a:latin typeface="Arial" pitchFamily="34" charset="0"/>
                        </a:rPr>
                        <a:t>Measured value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8.0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7.0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5.0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9.0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9.5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11.3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5.2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8.5 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62719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4159064-12CF-435E-B9C3-ADC1EF5C538B}" type="slidenum">
              <a:rPr lang="en-US" altLang="en-US" sz="1000"/>
              <a:pPr eaLnBrk="1" hangingPunct="1"/>
              <a:t>66</a:t>
            </a:fld>
            <a:endParaRPr lang="en-US" altLang="en-US" sz="1000"/>
          </a:p>
        </p:txBody>
      </p:sp>
      <p:sp>
        <p:nvSpPr>
          <p:cNvPr id="5126" name="Rectangle 2"/>
          <p:cNvSpPr>
            <a:spLocks noGrp="1" noChangeArrowheads="1"/>
          </p:cNvSpPr>
          <p:nvPr>
            <p:ph type="title"/>
          </p:nvPr>
        </p:nvSpPr>
        <p:spPr/>
        <p:txBody>
          <a:bodyPr/>
          <a:lstStyle/>
          <a:p>
            <a:pPr eaLnBrk="1" hangingPunct="1"/>
            <a:r>
              <a:rPr lang="en-US" altLang="en-US" smtClean="0"/>
              <a:t>An Example (cont.)</a:t>
            </a:r>
          </a:p>
        </p:txBody>
      </p:sp>
      <p:graphicFrame>
        <p:nvGraphicFramePr>
          <p:cNvPr id="5122" name="Object 4"/>
          <p:cNvGraphicFramePr>
            <a:graphicFrameLocks noGrp="1" noChangeAspect="1"/>
          </p:cNvGraphicFramePr>
          <p:nvPr>
            <p:ph sz="half" idx="1"/>
          </p:nvPr>
        </p:nvGraphicFramePr>
        <p:xfrm>
          <a:off x="1747838" y="2209800"/>
          <a:ext cx="6045200" cy="1846263"/>
        </p:xfrm>
        <a:graphic>
          <a:graphicData uri="http://schemas.openxmlformats.org/presentationml/2006/ole">
            <p:oleObj spid="_x0000_s66570" name="Equation" r:id="rId3" imgW="2273300" imgH="685800" progId="Equation.3">
              <p:embed/>
            </p:oleObj>
          </a:graphicData>
        </a:graphic>
      </p:graphicFrame>
    </p:spTree>
    <p:extLst>
      <p:ext uri="{BB962C8B-B14F-4D97-AF65-F5344CB8AC3E}">
        <p14:creationId xmlns:p14="http://schemas.microsoft.com/office/powerpoint/2010/main" xmlns="" val="2520845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AA72CC9-187E-47D7-A13F-ABA4B0DDCA8E}" type="slidenum">
              <a:rPr lang="en-US" altLang="en-US" sz="1000"/>
              <a:pPr eaLnBrk="1" hangingPunct="1"/>
              <a:t>67</a:t>
            </a:fld>
            <a:endParaRPr lang="en-US" altLang="en-US" sz="1000"/>
          </a:p>
        </p:txBody>
      </p:sp>
      <p:sp>
        <p:nvSpPr>
          <p:cNvPr id="99333" name="Rectangle 2"/>
          <p:cNvSpPr>
            <a:spLocks noGrp="1" noChangeArrowheads="1"/>
          </p:cNvSpPr>
          <p:nvPr>
            <p:ph type="title"/>
          </p:nvPr>
        </p:nvSpPr>
        <p:spPr/>
        <p:txBody>
          <a:bodyPr/>
          <a:lstStyle/>
          <a:p>
            <a:pPr eaLnBrk="1" hangingPunct="1"/>
            <a:r>
              <a:rPr lang="en-US" altLang="en-US" smtClean="0"/>
              <a:t>An Example (cont.)</a:t>
            </a:r>
          </a:p>
        </p:txBody>
      </p:sp>
      <p:sp>
        <p:nvSpPr>
          <p:cNvPr id="99334" name="Rectangle 4"/>
          <p:cNvSpPr>
            <a:spLocks noGrp="1" noChangeArrowheads="1"/>
          </p:cNvSpPr>
          <p:nvPr>
            <p:ph type="body" sz="half" idx="2"/>
          </p:nvPr>
        </p:nvSpPr>
        <p:spPr>
          <a:xfrm>
            <a:off x="609600" y="2016125"/>
            <a:ext cx="7772400" cy="1928813"/>
          </a:xfrm>
        </p:spPr>
        <p:txBody>
          <a:bodyPr/>
          <a:lstStyle/>
          <a:p>
            <a:pPr eaLnBrk="1" hangingPunct="1">
              <a:lnSpc>
                <a:spcPct val="90000"/>
              </a:lnSpc>
            </a:pPr>
            <a:r>
              <a:rPr lang="en-US" altLang="en-US" sz="2600" smtClean="0"/>
              <a:t>90% CI </a:t>
            </a:r>
            <a:r>
              <a:rPr lang="en-US" altLang="en-US" sz="2600" smtClean="0">
                <a:cs typeface="Times New Roman" panose="02020603050405020304" pitchFamily="18" charset="0"/>
              </a:rPr>
              <a:t>→ 90% chance actual value in interval</a:t>
            </a:r>
          </a:p>
          <a:p>
            <a:pPr eaLnBrk="1" hangingPunct="1">
              <a:lnSpc>
                <a:spcPct val="90000"/>
              </a:lnSpc>
            </a:pPr>
            <a:r>
              <a:rPr lang="en-US" altLang="en-US" sz="2600" smtClean="0"/>
              <a:t>90% CI </a:t>
            </a:r>
            <a:r>
              <a:rPr lang="en-US" altLang="en-US" sz="2600" smtClean="0">
                <a:cs typeface="Times New Roman" panose="02020603050405020304" pitchFamily="18" charset="0"/>
              </a:rPr>
              <a:t>→ </a:t>
            </a:r>
            <a:r>
              <a:rPr lang="el-GR" altLang="en-US" sz="2600" smtClean="0">
                <a:cs typeface="Times New Roman" panose="02020603050405020304" pitchFamily="18" charset="0"/>
              </a:rPr>
              <a:t>α</a:t>
            </a:r>
            <a:r>
              <a:rPr lang="en-US" altLang="en-US" sz="2600" smtClean="0">
                <a:cs typeface="Times New Roman" panose="02020603050405020304" pitchFamily="18" charset="0"/>
              </a:rPr>
              <a:t> = 0.10</a:t>
            </a:r>
          </a:p>
          <a:p>
            <a:pPr lvl="1" eaLnBrk="1" hangingPunct="1">
              <a:lnSpc>
                <a:spcPct val="90000"/>
              </a:lnSpc>
            </a:pPr>
            <a:r>
              <a:rPr lang="en-US" altLang="en-US" sz="2200" smtClean="0">
                <a:cs typeface="Times New Roman" panose="02020603050405020304" pitchFamily="18" charset="0"/>
              </a:rPr>
              <a:t>1 - </a:t>
            </a:r>
            <a:r>
              <a:rPr lang="el-GR" altLang="en-US" sz="2200" smtClean="0">
                <a:cs typeface="Times New Roman" panose="02020603050405020304" pitchFamily="18" charset="0"/>
              </a:rPr>
              <a:t>α</a:t>
            </a:r>
            <a:r>
              <a:rPr lang="en-US" altLang="en-US" sz="2200" smtClean="0">
                <a:cs typeface="Times New Roman" panose="02020603050405020304" pitchFamily="18" charset="0"/>
              </a:rPr>
              <a:t> /2 = 0.95</a:t>
            </a:r>
          </a:p>
          <a:p>
            <a:pPr eaLnBrk="1" hangingPunct="1">
              <a:lnSpc>
                <a:spcPct val="90000"/>
              </a:lnSpc>
            </a:pPr>
            <a:r>
              <a:rPr lang="en-US" altLang="en-US" sz="2600" i="1" smtClean="0">
                <a:cs typeface="Times New Roman" panose="02020603050405020304" pitchFamily="18" charset="0"/>
              </a:rPr>
              <a:t>n</a:t>
            </a:r>
            <a:r>
              <a:rPr lang="en-US" altLang="en-US" sz="2600" smtClean="0">
                <a:cs typeface="Times New Roman" panose="02020603050405020304" pitchFamily="18" charset="0"/>
              </a:rPr>
              <a:t> = 8 → 7 degrees of freedom</a:t>
            </a:r>
            <a:endParaRPr lang="el-GR" altLang="en-US" sz="2600" smtClean="0">
              <a:cs typeface="Times New Roman" panose="02020603050405020304" pitchFamily="18" charset="0"/>
            </a:endParaRPr>
          </a:p>
          <a:p>
            <a:pPr eaLnBrk="1" hangingPunct="1">
              <a:lnSpc>
                <a:spcPct val="90000"/>
              </a:lnSpc>
            </a:pPr>
            <a:endParaRPr lang="en-US" altLang="en-US" sz="2600" smtClean="0">
              <a:cs typeface="Times New Roman" panose="02020603050405020304" pitchFamily="18" charset="0"/>
            </a:endParaRPr>
          </a:p>
        </p:txBody>
      </p:sp>
      <p:grpSp>
        <p:nvGrpSpPr>
          <p:cNvPr id="99335" name="Group 8"/>
          <p:cNvGrpSpPr>
            <a:grpSpLocks/>
          </p:cNvGrpSpPr>
          <p:nvPr/>
        </p:nvGrpSpPr>
        <p:grpSpPr bwMode="auto">
          <a:xfrm>
            <a:off x="1600200" y="3733800"/>
            <a:ext cx="5688013" cy="2773363"/>
            <a:chOff x="426" y="1344"/>
            <a:chExt cx="4765" cy="2600"/>
          </a:xfrm>
        </p:grpSpPr>
        <p:sp>
          <p:nvSpPr>
            <p:cNvPr id="99336" name="Arc 9"/>
            <p:cNvSpPr>
              <a:spLocks/>
            </p:cNvSpPr>
            <p:nvPr/>
          </p:nvSpPr>
          <p:spPr bwMode="auto">
            <a:xfrm>
              <a:off x="2923"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37" name="Arc 10"/>
            <p:cNvSpPr>
              <a:spLocks/>
            </p:cNvSpPr>
            <p:nvPr/>
          </p:nvSpPr>
          <p:spPr bwMode="auto">
            <a:xfrm flipH="1" flipV="1">
              <a:off x="35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38" name="Arc 11"/>
            <p:cNvSpPr>
              <a:spLocks/>
            </p:cNvSpPr>
            <p:nvPr/>
          </p:nvSpPr>
          <p:spPr bwMode="auto">
            <a:xfrm flipH="1">
              <a:off x="2289"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39" name="Arc 12"/>
            <p:cNvSpPr>
              <a:spLocks/>
            </p:cNvSpPr>
            <p:nvPr/>
          </p:nvSpPr>
          <p:spPr bwMode="auto">
            <a:xfrm flipV="1">
              <a:off x="16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40" name="Line 13"/>
            <p:cNvSpPr>
              <a:spLocks noChangeShapeType="1"/>
            </p:cNvSpPr>
            <p:nvPr/>
          </p:nvSpPr>
          <p:spPr bwMode="auto">
            <a:xfrm flipH="1">
              <a:off x="1128"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1" name="Line 14"/>
            <p:cNvSpPr>
              <a:spLocks noChangeShapeType="1"/>
            </p:cNvSpPr>
            <p:nvPr/>
          </p:nvSpPr>
          <p:spPr bwMode="auto">
            <a:xfrm>
              <a:off x="4136"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2" name="Line 15"/>
            <p:cNvSpPr>
              <a:spLocks noChangeShapeType="1"/>
            </p:cNvSpPr>
            <p:nvPr/>
          </p:nvSpPr>
          <p:spPr bwMode="auto">
            <a:xfrm>
              <a:off x="864" y="3451"/>
              <a:ext cx="432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3" name="Line 16"/>
            <p:cNvSpPr>
              <a:spLocks noChangeShapeType="1"/>
            </p:cNvSpPr>
            <p:nvPr/>
          </p:nvSpPr>
          <p:spPr bwMode="auto">
            <a:xfrm flipV="1">
              <a:off x="864" y="1344"/>
              <a:ext cx="0" cy="21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4" name="Text Box 17"/>
            <p:cNvSpPr txBox="1">
              <a:spLocks noChangeArrowheads="1"/>
            </p:cNvSpPr>
            <p:nvPr/>
          </p:nvSpPr>
          <p:spPr bwMode="auto">
            <a:xfrm>
              <a:off x="1364" y="3576"/>
              <a:ext cx="356"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c1</a:t>
              </a:r>
            </a:p>
          </p:txBody>
        </p:sp>
        <p:sp>
          <p:nvSpPr>
            <p:cNvPr id="99345" name="Line 18"/>
            <p:cNvSpPr>
              <a:spLocks noChangeShapeType="1"/>
            </p:cNvSpPr>
            <p:nvPr/>
          </p:nvSpPr>
          <p:spPr bwMode="auto">
            <a:xfrm flipV="1">
              <a:off x="1525"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6" name="Line 19"/>
            <p:cNvSpPr>
              <a:spLocks noChangeShapeType="1"/>
            </p:cNvSpPr>
            <p:nvPr/>
          </p:nvSpPr>
          <p:spPr bwMode="auto">
            <a:xfrm flipV="1">
              <a:off x="4290"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47" name="Text Box 20"/>
            <p:cNvSpPr txBox="1">
              <a:spLocks noChangeArrowheads="1"/>
            </p:cNvSpPr>
            <p:nvPr/>
          </p:nvSpPr>
          <p:spPr bwMode="auto">
            <a:xfrm>
              <a:off x="4071" y="3576"/>
              <a:ext cx="357"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c2</a:t>
              </a:r>
            </a:p>
          </p:txBody>
        </p:sp>
        <p:sp>
          <p:nvSpPr>
            <p:cNvPr id="99348" name="Text Box 21"/>
            <p:cNvSpPr txBox="1">
              <a:spLocks noChangeArrowheads="1"/>
            </p:cNvSpPr>
            <p:nvPr/>
          </p:nvSpPr>
          <p:spPr bwMode="auto">
            <a:xfrm>
              <a:off x="3019" y="1344"/>
              <a:ext cx="435"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cs typeface="Arial" panose="020B0604020202020204" pitchFamily="34" charset="0"/>
                </a:rPr>
                <a:t>1-</a:t>
              </a:r>
              <a:r>
                <a:rPr lang="el-GR" altLang="en-US" sz="1800">
                  <a:cs typeface="Arial" panose="020B0604020202020204" pitchFamily="34" charset="0"/>
                </a:rPr>
                <a:t>α</a:t>
              </a:r>
            </a:p>
          </p:txBody>
        </p:sp>
        <p:sp>
          <p:nvSpPr>
            <p:cNvPr id="99349" name="Text Box 22"/>
            <p:cNvSpPr txBox="1">
              <a:spLocks noChangeArrowheads="1"/>
            </p:cNvSpPr>
            <p:nvPr/>
          </p:nvSpPr>
          <p:spPr bwMode="auto">
            <a:xfrm>
              <a:off x="426" y="3600"/>
              <a:ext cx="621"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9350" name="Text Box 23"/>
            <p:cNvSpPr txBox="1">
              <a:spLocks noChangeArrowheads="1"/>
            </p:cNvSpPr>
            <p:nvPr/>
          </p:nvSpPr>
          <p:spPr bwMode="auto">
            <a:xfrm>
              <a:off x="4750" y="3600"/>
              <a:ext cx="424"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l-GR" altLang="en-US" sz="1800"/>
                <a:t>α</a:t>
              </a:r>
              <a:r>
                <a:rPr lang="en-US" altLang="en-US" sz="1800"/>
                <a:t>/2</a:t>
              </a:r>
            </a:p>
          </p:txBody>
        </p:sp>
        <p:sp>
          <p:nvSpPr>
            <p:cNvPr id="99351" name="Line 24"/>
            <p:cNvSpPr>
              <a:spLocks noChangeShapeType="1"/>
            </p:cNvSpPr>
            <p:nvPr/>
          </p:nvSpPr>
          <p:spPr bwMode="auto">
            <a:xfrm flipV="1">
              <a:off x="864" y="3408"/>
              <a:ext cx="528"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9352" name="Line 25"/>
            <p:cNvSpPr>
              <a:spLocks noChangeShapeType="1"/>
            </p:cNvSpPr>
            <p:nvPr/>
          </p:nvSpPr>
          <p:spPr bwMode="auto">
            <a:xfrm flipH="1" flipV="1">
              <a:off x="4464" y="3408"/>
              <a:ext cx="384"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9353" name="Line 26"/>
            <p:cNvSpPr>
              <a:spLocks noChangeShapeType="1"/>
            </p:cNvSpPr>
            <p:nvPr/>
          </p:nvSpPr>
          <p:spPr bwMode="auto">
            <a:xfrm flipH="1">
              <a:off x="3024" y="1632"/>
              <a:ext cx="192" cy="864"/>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21925453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23D3CF7-58AA-4964-8062-F44FB3871EF6}" type="slidenum">
              <a:rPr lang="en-US" altLang="en-US" sz="1000"/>
              <a:pPr eaLnBrk="1" hangingPunct="1"/>
              <a:t>68</a:t>
            </a:fld>
            <a:endParaRPr lang="en-US" altLang="en-US" sz="1000"/>
          </a:p>
        </p:txBody>
      </p:sp>
      <p:sp>
        <p:nvSpPr>
          <p:cNvPr id="6150" name="Rectangle 2"/>
          <p:cNvSpPr>
            <a:spLocks noGrp="1" noChangeArrowheads="1"/>
          </p:cNvSpPr>
          <p:nvPr>
            <p:ph type="title"/>
          </p:nvPr>
        </p:nvSpPr>
        <p:spPr/>
        <p:txBody>
          <a:bodyPr/>
          <a:lstStyle/>
          <a:p>
            <a:pPr eaLnBrk="1" hangingPunct="1"/>
            <a:r>
              <a:rPr lang="en-US" altLang="en-US" smtClean="0"/>
              <a:t>90% Confidence Interval</a:t>
            </a:r>
          </a:p>
        </p:txBody>
      </p:sp>
      <p:graphicFrame>
        <p:nvGraphicFramePr>
          <p:cNvPr id="56408" name="Group 88"/>
          <p:cNvGraphicFramePr>
            <a:graphicFrameLocks noGrp="1"/>
          </p:cNvGraphicFramePr>
          <p:nvPr>
            <p:ph sz="quarter" idx="2"/>
          </p:nvPr>
        </p:nvGraphicFramePr>
        <p:xfrm>
          <a:off x="4495800" y="1719263"/>
          <a:ext cx="4038600" cy="3688016"/>
        </p:xfrm>
        <a:graphic>
          <a:graphicData uri="http://schemas.openxmlformats.org/drawingml/2006/table">
            <a:tbl>
              <a:tblPr/>
              <a:tblGrid>
                <a:gridCol w="1009650"/>
                <a:gridCol w="1009650"/>
                <a:gridCol w="1009650"/>
                <a:gridCol w="1009650"/>
              </a:tblGrid>
              <a:tr h="4876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1" u="none" strike="noStrike" cap="none" normalizeH="0" baseline="0" smtClean="0">
                        <a:ln>
                          <a:noFill/>
                        </a:ln>
                        <a:solidFill>
                          <a:schemeClr val="tx1"/>
                        </a:solidFill>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chemeClr val="tx1"/>
                          </a:solidFill>
                          <a:effectLst/>
                          <a:latin typeface="Arial" pitchFamily="34" charset="0"/>
                        </a:rPr>
                        <a:t>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1" u="none" strike="noStrike" cap="none" normalizeH="0" baseline="0" smtClean="0">
                          <a:ln>
                            <a:noFill/>
                          </a:ln>
                          <a:solidFill>
                            <a:schemeClr val="tx1"/>
                          </a:solidFill>
                          <a:effectLst/>
                          <a:latin typeface="Arial" pitchFamily="34" charset="0"/>
                        </a:rPr>
                        <a:t>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0.975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1.476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2.571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6</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1.440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1.943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2.447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7</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1.895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2.365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1.282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1.645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1.960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6" name="Object 66"/>
          <p:cNvGraphicFramePr>
            <a:graphicFrameLocks noGrp="1" noChangeAspect="1"/>
          </p:cNvGraphicFramePr>
          <p:nvPr>
            <p:ph sz="quarter" idx="3"/>
          </p:nvPr>
        </p:nvGraphicFramePr>
        <p:xfrm>
          <a:off x="152400" y="2057400"/>
          <a:ext cx="4114800" cy="2593975"/>
        </p:xfrm>
        <a:graphic>
          <a:graphicData uri="http://schemas.openxmlformats.org/presentationml/2006/ole">
            <p:oleObj spid="_x0000_s67594" name="Equation" r:id="rId3" imgW="2095500" imgH="1320800" progId="Equation.3">
              <p:embed/>
            </p:oleObj>
          </a:graphicData>
        </a:graphic>
      </p:graphicFrame>
      <p:grpSp>
        <p:nvGrpSpPr>
          <p:cNvPr id="8" name="Group 8"/>
          <p:cNvGrpSpPr>
            <a:grpSpLocks/>
          </p:cNvGrpSpPr>
          <p:nvPr/>
        </p:nvGrpSpPr>
        <p:grpSpPr bwMode="auto">
          <a:xfrm>
            <a:off x="815908" y="4721478"/>
            <a:ext cx="3375316" cy="1892588"/>
            <a:chOff x="392" y="1344"/>
            <a:chExt cx="5148" cy="2803"/>
          </a:xfrm>
        </p:grpSpPr>
        <p:sp>
          <p:nvSpPr>
            <p:cNvPr id="9" name="Arc 9"/>
            <p:cNvSpPr>
              <a:spLocks/>
            </p:cNvSpPr>
            <p:nvPr/>
          </p:nvSpPr>
          <p:spPr bwMode="auto">
            <a:xfrm>
              <a:off x="2923"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0"/>
            <p:cNvSpPr>
              <a:spLocks/>
            </p:cNvSpPr>
            <p:nvPr/>
          </p:nvSpPr>
          <p:spPr bwMode="auto">
            <a:xfrm flipH="1" flipV="1">
              <a:off x="35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1"/>
            <p:cNvSpPr>
              <a:spLocks/>
            </p:cNvSpPr>
            <p:nvPr/>
          </p:nvSpPr>
          <p:spPr bwMode="auto">
            <a:xfrm flipH="1">
              <a:off x="2289"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
            <p:cNvSpPr>
              <a:spLocks/>
            </p:cNvSpPr>
            <p:nvPr/>
          </p:nvSpPr>
          <p:spPr bwMode="auto">
            <a:xfrm flipV="1">
              <a:off x="16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Line 13"/>
            <p:cNvSpPr>
              <a:spLocks noChangeShapeType="1"/>
            </p:cNvSpPr>
            <p:nvPr/>
          </p:nvSpPr>
          <p:spPr bwMode="auto">
            <a:xfrm flipH="1">
              <a:off x="1128"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4"/>
            <p:cNvSpPr>
              <a:spLocks noChangeShapeType="1"/>
            </p:cNvSpPr>
            <p:nvPr/>
          </p:nvSpPr>
          <p:spPr bwMode="auto">
            <a:xfrm>
              <a:off x="4136"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5"/>
            <p:cNvSpPr>
              <a:spLocks noChangeShapeType="1"/>
            </p:cNvSpPr>
            <p:nvPr/>
          </p:nvSpPr>
          <p:spPr bwMode="auto">
            <a:xfrm>
              <a:off x="864" y="3451"/>
              <a:ext cx="432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6"/>
            <p:cNvSpPr>
              <a:spLocks noChangeShapeType="1"/>
            </p:cNvSpPr>
            <p:nvPr/>
          </p:nvSpPr>
          <p:spPr bwMode="auto">
            <a:xfrm flipV="1">
              <a:off x="864" y="1344"/>
              <a:ext cx="0" cy="21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Text Box 17"/>
            <p:cNvSpPr txBox="1">
              <a:spLocks noChangeArrowheads="1"/>
            </p:cNvSpPr>
            <p:nvPr/>
          </p:nvSpPr>
          <p:spPr bwMode="auto">
            <a:xfrm>
              <a:off x="1364" y="3576"/>
              <a:ext cx="771"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solidFill>
                    <a:srgbClr val="FF0000"/>
                  </a:solidFill>
                </a:rPr>
                <a:t>6.5</a:t>
              </a:r>
              <a:endParaRPr lang="en-US" altLang="en-US" sz="1800" dirty="0">
                <a:solidFill>
                  <a:srgbClr val="FF0000"/>
                </a:solidFill>
              </a:endParaRPr>
            </a:p>
          </p:txBody>
        </p:sp>
        <p:sp>
          <p:nvSpPr>
            <p:cNvPr id="18" name="Line 18"/>
            <p:cNvSpPr>
              <a:spLocks noChangeShapeType="1"/>
            </p:cNvSpPr>
            <p:nvPr/>
          </p:nvSpPr>
          <p:spPr bwMode="auto">
            <a:xfrm flipV="1">
              <a:off x="1525"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19"/>
            <p:cNvSpPr>
              <a:spLocks noChangeShapeType="1"/>
            </p:cNvSpPr>
            <p:nvPr/>
          </p:nvSpPr>
          <p:spPr bwMode="auto">
            <a:xfrm flipV="1">
              <a:off x="4290"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Text Box 20"/>
            <p:cNvSpPr txBox="1">
              <a:spLocks noChangeArrowheads="1"/>
            </p:cNvSpPr>
            <p:nvPr/>
          </p:nvSpPr>
          <p:spPr bwMode="auto">
            <a:xfrm>
              <a:off x="4071" y="3576"/>
              <a:ext cx="771"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solidFill>
                    <a:srgbClr val="FF0000"/>
                  </a:solidFill>
                </a:rPr>
                <a:t>9.4</a:t>
              </a:r>
              <a:endParaRPr lang="en-US" altLang="en-US" sz="1800" dirty="0">
                <a:solidFill>
                  <a:srgbClr val="FF0000"/>
                </a:solidFill>
              </a:endParaRPr>
            </a:p>
          </p:txBody>
        </p:sp>
        <p:sp>
          <p:nvSpPr>
            <p:cNvPr id="21" name="Text Box 21"/>
            <p:cNvSpPr txBox="1">
              <a:spLocks noChangeArrowheads="1"/>
            </p:cNvSpPr>
            <p:nvPr/>
          </p:nvSpPr>
          <p:spPr bwMode="auto">
            <a:xfrm>
              <a:off x="3019" y="1344"/>
              <a:ext cx="986"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cs typeface="Arial" panose="020B0604020202020204" pitchFamily="34" charset="0"/>
                </a:rPr>
                <a:t>90%</a:t>
              </a:r>
              <a:endParaRPr lang="el-GR" altLang="en-US" sz="1800" dirty="0">
                <a:cs typeface="Arial" panose="020B0604020202020204" pitchFamily="34" charset="0"/>
              </a:endParaRPr>
            </a:p>
          </p:txBody>
        </p:sp>
        <p:sp>
          <p:nvSpPr>
            <p:cNvPr id="22" name="Text Box 22"/>
            <p:cNvSpPr txBox="1">
              <a:spLocks noChangeArrowheads="1"/>
            </p:cNvSpPr>
            <p:nvPr/>
          </p:nvSpPr>
          <p:spPr bwMode="auto">
            <a:xfrm>
              <a:off x="392" y="3540"/>
              <a:ext cx="113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t>5%</a:t>
              </a:r>
              <a:endParaRPr lang="en-US" altLang="en-US" sz="1800" dirty="0"/>
            </a:p>
          </p:txBody>
        </p:sp>
        <p:sp>
          <p:nvSpPr>
            <p:cNvPr id="23" name="Text Box 23"/>
            <p:cNvSpPr txBox="1">
              <a:spLocks noChangeArrowheads="1"/>
            </p:cNvSpPr>
            <p:nvPr/>
          </p:nvSpPr>
          <p:spPr bwMode="auto">
            <a:xfrm>
              <a:off x="4750" y="3600"/>
              <a:ext cx="790"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t>5%</a:t>
              </a:r>
              <a:endParaRPr lang="en-US" altLang="en-US" sz="1800" dirty="0"/>
            </a:p>
          </p:txBody>
        </p:sp>
        <p:sp>
          <p:nvSpPr>
            <p:cNvPr id="24" name="Line 24"/>
            <p:cNvSpPr>
              <a:spLocks noChangeShapeType="1"/>
            </p:cNvSpPr>
            <p:nvPr/>
          </p:nvSpPr>
          <p:spPr bwMode="auto">
            <a:xfrm flipV="1">
              <a:off x="864" y="3408"/>
              <a:ext cx="528"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Line 25"/>
            <p:cNvSpPr>
              <a:spLocks noChangeShapeType="1"/>
            </p:cNvSpPr>
            <p:nvPr/>
          </p:nvSpPr>
          <p:spPr bwMode="auto">
            <a:xfrm flipH="1" flipV="1">
              <a:off x="4464" y="3408"/>
              <a:ext cx="384"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Line 26"/>
            <p:cNvSpPr>
              <a:spLocks noChangeShapeType="1"/>
            </p:cNvSpPr>
            <p:nvPr/>
          </p:nvSpPr>
          <p:spPr bwMode="auto">
            <a:xfrm flipH="1">
              <a:off x="3024" y="1632"/>
              <a:ext cx="192" cy="864"/>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18227841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CF24CDD5-6E0F-43FE-9BCF-B48380067487}" type="slidenum">
              <a:rPr lang="en-US" altLang="en-US" sz="1000"/>
              <a:pPr eaLnBrk="1" hangingPunct="1"/>
              <a:t>69</a:t>
            </a:fld>
            <a:endParaRPr lang="en-US" altLang="en-US" sz="1000"/>
          </a:p>
        </p:txBody>
      </p:sp>
      <p:sp>
        <p:nvSpPr>
          <p:cNvPr id="7174" name="Rectangle 2"/>
          <p:cNvSpPr>
            <a:spLocks noGrp="1" noChangeArrowheads="1"/>
          </p:cNvSpPr>
          <p:nvPr>
            <p:ph type="title"/>
          </p:nvPr>
        </p:nvSpPr>
        <p:spPr/>
        <p:txBody>
          <a:bodyPr/>
          <a:lstStyle/>
          <a:p>
            <a:pPr eaLnBrk="1" hangingPunct="1"/>
            <a:r>
              <a:rPr lang="en-US" altLang="en-US" smtClean="0"/>
              <a:t>95% Confidence Interval</a:t>
            </a:r>
          </a:p>
        </p:txBody>
      </p:sp>
      <p:graphicFrame>
        <p:nvGraphicFramePr>
          <p:cNvPr id="62526" name="Group 62"/>
          <p:cNvGraphicFramePr>
            <a:graphicFrameLocks noGrp="1"/>
          </p:cNvGraphicFramePr>
          <p:nvPr>
            <p:ph sz="quarter" idx="2"/>
          </p:nvPr>
        </p:nvGraphicFramePr>
        <p:xfrm>
          <a:off x="4495800" y="1719263"/>
          <a:ext cx="4038600" cy="3688016"/>
        </p:xfrm>
        <a:graphic>
          <a:graphicData uri="http://schemas.openxmlformats.org/drawingml/2006/table">
            <a:tbl>
              <a:tblPr/>
              <a:tblGrid>
                <a:gridCol w="1009650"/>
                <a:gridCol w="1009650"/>
                <a:gridCol w="1009650"/>
                <a:gridCol w="1009650"/>
              </a:tblGrid>
              <a:tr h="4876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1" u="none" strike="noStrike" cap="none" normalizeH="0" baseline="0" smtClean="0">
                        <a:ln>
                          <a:noFill/>
                        </a:ln>
                        <a:solidFill>
                          <a:schemeClr val="tx1"/>
                        </a:solidFill>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chemeClr val="tx1"/>
                          </a:solidFill>
                          <a:effectLst/>
                          <a:latin typeface="Arial" pitchFamily="34" charset="0"/>
                        </a:rPr>
                        <a:t>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1" u="none" strike="noStrike" cap="none" normalizeH="0" baseline="0" smtClean="0">
                          <a:ln>
                            <a:noFill/>
                          </a:ln>
                          <a:solidFill>
                            <a:schemeClr val="tx1"/>
                          </a:solidFill>
                          <a:effectLst/>
                          <a:latin typeface="Arial" pitchFamily="34" charset="0"/>
                        </a:rPr>
                        <a:t>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0.975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1.476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2.571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6</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1.440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1.943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2.447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7</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1.415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1.895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2.365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1.282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1.645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1.960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0" name="Object 48"/>
          <p:cNvGraphicFramePr>
            <a:graphicFrameLocks noGrp="1" noChangeAspect="1"/>
          </p:cNvGraphicFramePr>
          <p:nvPr>
            <p:ph sz="quarter" idx="3"/>
          </p:nvPr>
        </p:nvGraphicFramePr>
        <p:xfrm>
          <a:off x="152400" y="2103438"/>
          <a:ext cx="4114800" cy="2501900"/>
        </p:xfrm>
        <a:graphic>
          <a:graphicData uri="http://schemas.openxmlformats.org/presentationml/2006/ole">
            <p:oleObj spid="_x0000_s68618" name="Equation" r:id="rId3" imgW="2171700" imgH="1320800" progId="Equation.3">
              <p:embed/>
            </p:oleObj>
          </a:graphicData>
        </a:graphic>
      </p:graphicFrame>
      <p:grpSp>
        <p:nvGrpSpPr>
          <p:cNvPr id="8" name="Group 8"/>
          <p:cNvGrpSpPr>
            <a:grpSpLocks/>
          </p:cNvGrpSpPr>
          <p:nvPr/>
        </p:nvGrpSpPr>
        <p:grpSpPr bwMode="auto">
          <a:xfrm>
            <a:off x="815908" y="4721478"/>
            <a:ext cx="3568079" cy="1892588"/>
            <a:chOff x="392" y="1344"/>
            <a:chExt cx="5442" cy="2803"/>
          </a:xfrm>
        </p:grpSpPr>
        <p:sp>
          <p:nvSpPr>
            <p:cNvPr id="9" name="Arc 9"/>
            <p:cNvSpPr>
              <a:spLocks/>
            </p:cNvSpPr>
            <p:nvPr/>
          </p:nvSpPr>
          <p:spPr bwMode="auto">
            <a:xfrm>
              <a:off x="2923"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0"/>
            <p:cNvSpPr>
              <a:spLocks/>
            </p:cNvSpPr>
            <p:nvPr/>
          </p:nvSpPr>
          <p:spPr bwMode="auto">
            <a:xfrm flipH="1" flipV="1">
              <a:off x="35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1"/>
            <p:cNvSpPr>
              <a:spLocks/>
            </p:cNvSpPr>
            <p:nvPr/>
          </p:nvSpPr>
          <p:spPr bwMode="auto">
            <a:xfrm flipH="1">
              <a:off x="2289" y="196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
            <p:cNvSpPr>
              <a:spLocks/>
            </p:cNvSpPr>
            <p:nvPr/>
          </p:nvSpPr>
          <p:spPr bwMode="auto">
            <a:xfrm flipV="1">
              <a:off x="1656" y="2584"/>
              <a:ext cx="632" cy="743"/>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Line 13"/>
            <p:cNvSpPr>
              <a:spLocks noChangeShapeType="1"/>
            </p:cNvSpPr>
            <p:nvPr/>
          </p:nvSpPr>
          <p:spPr bwMode="auto">
            <a:xfrm flipH="1">
              <a:off x="1128"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4"/>
            <p:cNvSpPr>
              <a:spLocks noChangeShapeType="1"/>
            </p:cNvSpPr>
            <p:nvPr/>
          </p:nvSpPr>
          <p:spPr bwMode="auto">
            <a:xfrm>
              <a:off x="4136" y="3327"/>
              <a:ext cx="581" cy="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5"/>
            <p:cNvSpPr>
              <a:spLocks noChangeShapeType="1"/>
            </p:cNvSpPr>
            <p:nvPr/>
          </p:nvSpPr>
          <p:spPr bwMode="auto">
            <a:xfrm>
              <a:off x="864" y="3451"/>
              <a:ext cx="432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6"/>
            <p:cNvSpPr>
              <a:spLocks noChangeShapeType="1"/>
            </p:cNvSpPr>
            <p:nvPr/>
          </p:nvSpPr>
          <p:spPr bwMode="auto">
            <a:xfrm flipV="1">
              <a:off x="864" y="1344"/>
              <a:ext cx="0" cy="21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Text Box 17"/>
            <p:cNvSpPr txBox="1">
              <a:spLocks noChangeArrowheads="1"/>
            </p:cNvSpPr>
            <p:nvPr/>
          </p:nvSpPr>
          <p:spPr bwMode="auto">
            <a:xfrm>
              <a:off x="1364" y="3576"/>
              <a:ext cx="771"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solidFill>
                    <a:srgbClr val="FF0000"/>
                  </a:solidFill>
                </a:rPr>
                <a:t>6.1</a:t>
              </a:r>
              <a:endParaRPr lang="en-US" altLang="en-US" sz="1800" dirty="0">
                <a:solidFill>
                  <a:srgbClr val="FF0000"/>
                </a:solidFill>
              </a:endParaRPr>
            </a:p>
          </p:txBody>
        </p:sp>
        <p:sp>
          <p:nvSpPr>
            <p:cNvPr id="18" name="Line 18"/>
            <p:cNvSpPr>
              <a:spLocks noChangeShapeType="1"/>
            </p:cNvSpPr>
            <p:nvPr/>
          </p:nvSpPr>
          <p:spPr bwMode="auto">
            <a:xfrm flipV="1">
              <a:off x="1525"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19"/>
            <p:cNvSpPr>
              <a:spLocks noChangeShapeType="1"/>
            </p:cNvSpPr>
            <p:nvPr/>
          </p:nvSpPr>
          <p:spPr bwMode="auto">
            <a:xfrm flipV="1">
              <a:off x="4290" y="1427"/>
              <a:ext cx="0" cy="204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Text Box 20"/>
            <p:cNvSpPr txBox="1">
              <a:spLocks noChangeArrowheads="1"/>
            </p:cNvSpPr>
            <p:nvPr/>
          </p:nvSpPr>
          <p:spPr bwMode="auto">
            <a:xfrm>
              <a:off x="4071" y="3576"/>
              <a:ext cx="771"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solidFill>
                    <a:srgbClr val="FF0000"/>
                  </a:solidFill>
                </a:rPr>
                <a:t>9.7</a:t>
              </a:r>
              <a:endParaRPr lang="en-US" altLang="en-US" sz="1800" dirty="0">
                <a:solidFill>
                  <a:srgbClr val="FF0000"/>
                </a:solidFill>
              </a:endParaRPr>
            </a:p>
          </p:txBody>
        </p:sp>
        <p:sp>
          <p:nvSpPr>
            <p:cNvPr id="21" name="Text Box 21"/>
            <p:cNvSpPr txBox="1">
              <a:spLocks noChangeArrowheads="1"/>
            </p:cNvSpPr>
            <p:nvPr/>
          </p:nvSpPr>
          <p:spPr bwMode="auto">
            <a:xfrm>
              <a:off x="3019" y="1344"/>
              <a:ext cx="986"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cs typeface="Arial" panose="020B0604020202020204" pitchFamily="34" charset="0"/>
                </a:rPr>
                <a:t>95%</a:t>
              </a:r>
              <a:endParaRPr lang="el-GR" altLang="en-US" sz="1800" dirty="0">
                <a:cs typeface="Arial" panose="020B0604020202020204" pitchFamily="34" charset="0"/>
              </a:endParaRPr>
            </a:p>
          </p:txBody>
        </p:sp>
        <p:sp>
          <p:nvSpPr>
            <p:cNvPr id="22" name="Text Box 22"/>
            <p:cNvSpPr txBox="1">
              <a:spLocks noChangeArrowheads="1"/>
            </p:cNvSpPr>
            <p:nvPr/>
          </p:nvSpPr>
          <p:spPr bwMode="auto">
            <a:xfrm>
              <a:off x="392" y="3540"/>
              <a:ext cx="113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t>2.5%</a:t>
              </a:r>
              <a:endParaRPr lang="en-US" altLang="en-US" sz="1800" dirty="0"/>
            </a:p>
          </p:txBody>
        </p:sp>
        <p:sp>
          <p:nvSpPr>
            <p:cNvPr id="23" name="Text Box 23"/>
            <p:cNvSpPr txBox="1">
              <a:spLocks noChangeArrowheads="1"/>
            </p:cNvSpPr>
            <p:nvPr/>
          </p:nvSpPr>
          <p:spPr bwMode="auto">
            <a:xfrm>
              <a:off x="4750" y="3600"/>
              <a:ext cx="1084"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dirty="0" smtClean="0"/>
                <a:t>2.5%</a:t>
              </a:r>
              <a:endParaRPr lang="en-US" altLang="en-US" sz="1800" dirty="0"/>
            </a:p>
          </p:txBody>
        </p:sp>
        <p:sp>
          <p:nvSpPr>
            <p:cNvPr id="24" name="Line 24"/>
            <p:cNvSpPr>
              <a:spLocks noChangeShapeType="1"/>
            </p:cNvSpPr>
            <p:nvPr/>
          </p:nvSpPr>
          <p:spPr bwMode="auto">
            <a:xfrm flipV="1">
              <a:off x="864" y="3408"/>
              <a:ext cx="528"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Line 25"/>
            <p:cNvSpPr>
              <a:spLocks noChangeShapeType="1"/>
            </p:cNvSpPr>
            <p:nvPr/>
          </p:nvSpPr>
          <p:spPr bwMode="auto">
            <a:xfrm flipH="1" flipV="1">
              <a:off x="4464" y="3408"/>
              <a:ext cx="384" cy="24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Line 26"/>
            <p:cNvSpPr>
              <a:spLocks noChangeShapeType="1"/>
            </p:cNvSpPr>
            <p:nvPr/>
          </p:nvSpPr>
          <p:spPr bwMode="auto">
            <a:xfrm flipH="1">
              <a:off x="3024" y="1632"/>
              <a:ext cx="192" cy="864"/>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391204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Download book from z.umn.edu/</a:t>
            </a:r>
            <a:r>
              <a:rPr lang="en-US" dirty="0" err="1" smtClean="0"/>
              <a:t>lrur</a:t>
            </a:r>
            <a:endParaRPr lang="en-US" dirty="0" smtClean="0"/>
          </a:p>
          <a:p>
            <a:r>
              <a:rPr lang="en-US" dirty="0" smtClean="0"/>
              <a:t>Start R</a:t>
            </a:r>
          </a:p>
          <a:p>
            <a:r>
              <a:rPr lang="en-US" dirty="0" smtClean="0"/>
              <a:t>Refer to Chapter 1</a:t>
            </a:r>
          </a:p>
          <a:p>
            <a:r>
              <a:rPr lang="en-US" dirty="0" smtClean="0"/>
              <a:t>Do the operations in the box on p. 5</a:t>
            </a:r>
          </a:p>
          <a:p>
            <a:r>
              <a:rPr lang="en-US" dirty="0" smtClean="0"/>
              <a:t>Download and complete Lab 1</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Slide Number Placeholder 5"/>
          <p:cNvSpPr>
            <a:spLocks noGrp="1"/>
          </p:cNvSpPr>
          <p:nvPr>
            <p:ph type="sldNum" sz="quarter" idx="12"/>
          </p:nvPr>
        </p:nvSpPr>
        <p:spPr>
          <a:xfrm>
            <a:off x="8229600" y="6400800"/>
            <a:ext cx="6858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D98C68B-7A94-4EE8-BD23-61616BE32823}" type="slidenum">
              <a:rPr lang="en-US" altLang="en-US" sz="1000"/>
              <a:pPr eaLnBrk="1" hangingPunct="1"/>
              <a:t>70</a:t>
            </a:fld>
            <a:endParaRPr lang="en-US" altLang="en-US" sz="1000"/>
          </a:p>
        </p:txBody>
      </p:sp>
      <p:sp>
        <p:nvSpPr>
          <p:cNvPr id="100357" name="Rectangle 2"/>
          <p:cNvSpPr>
            <a:spLocks noGrp="1" noChangeArrowheads="1"/>
          </p:cNvSpPr>
          <p:nvPr>
            <p:ph type="title"/>
          </p:nvPr>
        </p:nvSpPr>
        <p:spPr/>
        <p:txBody>
          <a:bodyPr/>
          <a:lstStyle/>
          <a:p>
            <a:pPr eaLnBrk="1" hangingPunct="1"/>
            <a:r>
              <a:rPr lang="en-US" altLang="en-US" smtClean="0"/>
              <a:t>What does it mean?</a:t>
            </a:r>
          </a:p>
        </p:txBody>
      </p:sp>
      <p:sp>
        <p:nvSpPr>
          <p:cNvPr id="100358" name="Rectangle 3"/>
          <p:cNvSpPr>
            <a:spLocks noGrp="1" noChangeArrowheads="1"/>
          </p:cNvSpPr>
          <p:nvPr>
            <p:ph type="body" idx="1"/>
          </p:nvPr>
        </p:nvSpPr>
        <p:spPr/>
        <p:txBody>
          <a:bodyPr/>
          <a:lstStyle/>
          <a:p>
            <a:pPr eaLnBrk="1" hangingPunct="1"/>
            <a:r>
              <a:rPr lang="en-US" altLang="en-US" smtClean="0"/>
              <a:t>90% CI = [6.5, 9.4]</a:t>
            </a:r>
          </a:p>
          <a:p>
            <a:pPr lvl="1" eaLnBrk="1" hangingPunct="1"/>
            <a:r>
              <a:rPr lang="en-US" altLang="en-US" smtClean="0"/>
              <a:t>90% chance real value is between 6.5, 9.4</a:t>
            </a:r>
          </a:p>
          <a:p>
            <a:pPr eaLnBrk="1" hangingPunct="1"/>
            <a:r>
              <a:rPr lang="en-US" altLang="en-US" smtClean="0"/>
              <a:t>95% CI = [6.1, 9.7]</a:t>
            </a:r>
          </a:p>
          <a:p>
            <a:pPr lvl="1" eaLnBrk="1" hangingPunct="1"/>
            <a:r>
              <a:rPr lang="en-US" altLang="en-US" smtClean="0"/>
              <a:t>95% chance real value is between 6.1, 9.7</a:t>
            </a:r>
          </a:p>
          <a:p>
            <a:pPr eaLnBrk="1" hangingPunct="1"/>
            <a:r>
              <a:rPr lang="en-US" altLang="en-US" smtClean="0">
                <a:solidFill>
                  <a:srgbClr val="FF0000"/>
                </a:solidFill>
              </a:rPr>
              <a:t>Why is interval wider when we are more confident?</a:t>
            </a:r>
          </a:p>
        </p:txBody>
      </p:sp>
    </p:spTree>
    <p:extLst>
      <p:ext uri="{BB962C8B-B14F-4D97-AF65-F5344CB8AC3E}">
        <p14:creationId xmlns:p14="http://schemas.microsoft.com/office/powerpoint/2010/main" xmlns="" val="24416595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Slide Number Placeholder 5"/>
          <p:cNvSpPr>
            <a:spLocks noGrp="1"/>
          </p:cNvSpPr>
          <p:nvPr>
            <p:ph type="sldNum" sz="quarter" idx="12"/>
          </p:nvPr>
        </p:nvSpPr>
        <p:spPr>
          <a:xfrm>
            <a:off x="8382000" y="632460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72BF273D-1063-4B42-96F7-26665254C389}" type="slidenum">
              <a:rPr lang="en-US" altLang="en-US" sz="1000"/>
              <a:pPr eaLnBrk="1" hangingPunct="1"/>
              <a:t>71</a:t>
            </a:fld>
            <a:endParaRPr lang="en-US" altLang="en-US" sz="1000"/>
          </a:p>
        </p:txBody>
      </p:sp>
      <p:sp>
        <p:nvSpPr>
          <p:cNvPr id="101381" name="Rectangle 2"/>
          <p:cNvSpPr>
            <a:spLocks noGrp="1" noChangeArrowheads="1"/>
          </p:cNvSpPr>
          <p:nvPr>
            <p:ph type="title"/>
          </p:nvPr>
        </p:nvSpPr>
        <p:spPr/>
        <p:txBody>
          <a:bodyPr>
            <a:normAutofit fontScale="90000"/>
          </a:bodyPr>
          <a:lstStyle/>
          <a:p>
            <a:pPr eaLnBrk="1" hangingPunct="1"/>
            <a:r>
              <a:rPr lang="en-US" altLang="en-US" smtClean="0"/>
              <a:t>Higher Confidence </a:t>
            </a:r>
            <a:r>
              <a:rPr lang="en-US" altLang="en-US" smtClean="0">
                <a:cs typeface="Arial" panose="020B0604020202020204" pitchFamily="34" charset="0"/>
              </a:rPr>
              <a:t>→ Wider Interval?</a:t>
            </a:r>
          </a:p>
        </p:txBody>
      </p:sp>
      <p:grpSp>
        <p:nvGrpSpPr>
          <p:cNvPr id="101382" name="Group 29"/>
          <p:cNvGrpSpPr>
            <a:grpSpLocks/>
          </p:cNvGrpSpPr>
          <p:nvPr/>
        </p:nvGrpSpPr>
        <p:grpSpPr bwMode="auto">
          <a:xfrm>
            <a:off x="2209800" y="1447800"/>
            <a:ext cx="5486400" cy="2392363"/>
            <a:chOff x="1008" y="1008"/>
            <a:chExt cx="3936" cy="2011"/>
          </a:xfrm>
        </p:grpSpPr>
        <p:grpSp>
          <p:nvGrpSpPr>
            <p:cNvPr id="101403" name="Group 19"/>
            <p:cNvGrpSpPr>
              <a:grpSpLocks/>
            </p:cNvGrpSpPr>
            <p:nvPr/>
          </p:nvGrpSpPr>
          <p:grpSpPr bwMode="auto">
            <a:xfrm>
              <a:off x="1248" y="1488"/>
              <a:ext cx="3264" cy="1104"/>
              <a:chOff x="1248" y="1488"/>
              <a:chExt cx="3264" cy="1104"/>
            </a:xfrm>
          </p:grpSpPr>
          <p:grpSp>
            <p:nvGrpSpPr>
              <p:cNvPr id="101410" name="Group 13"/>
              <p:cNvGrpSpPr>
                <a:grpSpLocks/>
              </p:cNvGrpSpPr>
              <p:nvPr/>
            </p:nvGrpSpPr>
            <p:grpSpPr bwMode="auto">
              <a:xfrm>
                <a:off x="2880" y="1488"/>
                <a:ext cx="1151" cy="1056"/>
                <a:chOff x="2880" y="1488"/>
                <a:chExt cx="1151" cy="1056"/>
              </a:xfrm>
            </p:grpSpPr>
            <p:sp>
              <p:nvSpPr>
                <p:cNvPr id="101416" name="Arc 8"/>
                <p:cNvSpPr>
                  <a:spLocks/>
                </p:cNvSpPr>
                <p:nvPr/>
              </p:nvSpPr>
              <p:spPr bwMode="auto">
                <a:xfrm>
                  <a:off x="2880" y="148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417" name="Arc 9"/>
                <p:cNvSpPr>
                  <a:spLocks/>
                </p:cNvSpPr>
                <p:nvPr/>
              </p:nvSpPr>
              <p:spPr bwMode="auto">
                <a:xfrm flipH="1" flipV="1">
                  <a:off x="3456" y="196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1411" name="Group 14"/>
              <p:cNvGrpSpPr>
                <a:grpSpLocks/>
              </p:cNvGrpSpPr>
              <p:nvPr/>
            </p:nvGrpSpPr>
            <p:grpSpPr bwMode="auto">
              <a:xfrm flipH="1">
                <a:off x="1728" y="1488"/>
                <a:ext cx="1151" cy="1056"/>
                <a:chOff x="2880" y="1488"/>
                <a:chExt cx="1151" cy="1056"/>
              </a:xfrm>
            </p:grpSpPr>
            <p:sp>
              <p:nvSpPr>
                <p:cNvPr id="101414" name="Arc 15"/>
                <p:cNvSpPr>
                  <a:spLocks/>
                </p:cNvSpPr>
                <p:nvPr/>
              </p:nvSpPr>
              <p:spPr bwMode="auto">
                <a:xfrm>
                  <a:off x="2880" y="148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415" name="Arc 16"/>
                <p:cNvSpPr>
                  <a:spLocks/>
                </p:cNvSpPr>
                <p:nvPr/>
              </p:nvSpPr>
              <p:spPr bwMode="auto">
                <a:xfrm flipH="1" flipV="1">
                  <a:off x="3456" y="196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01412" name="Line 17"/>
              <p:cNvSpPr>
                <a:spLocks noChangeShapeType="1"/>
              </p:cNvSpPr>
              <p:nvPr/>
            </p:nvSpPr>
            <p:spPr bwMode="auto">
              <a:xfrm flipH="1">
                <a:off x="1248" y="2544"/>
                <a:ext cx="528"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13" name="Line 18"/>
              <p:cNvSpPr>
                <a:spLocks noChangeShapeType="1"/>
              </p:cNvSpPr>
              <p:nvPr/>
            </p:nvSpPr>
            <p:spPr bwMode="auto">
              <a:xfrm>
                <a:off x="3984" y="2544"/>
                <a:ext cx="528"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1404" name="Line 20"/>
            <p:cNvSpPr>
              <a:spLocks noChangeShapeType="1"/>
            </p:cNvSpPr>
            <p:nvPr/>
          </p:nvSpPr>
          <p:spPr bwMode="auto">
            <a:xfrm>
              <a:off x="1008" y="2640"/>
              <a:ext cx="39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5" name="Line 21"/>
            <p:cNvSpPr>
              <a:spLocks noChangeShapeType="1"/>
            </p:cNvSpPr>
            <p:nvPr/>
          </p:nvSpPr>
          <p:spPr bwMode="auto">
            <a:xfrm flipV="1">
              <a:off x="1008" y="1008"/>
              <a:ext cx="0" cy="163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6" name="Text Box 22"/>
            <p:cNvSpPr txBox="1">
              <a:spLocks noChangeArrowheads="1"/>
            </p:cNvSpPr>
            <p:nvPr/>
          </p:nvSpPr>
          <p:spPr bwMode="auto">
            <a:xfrm>
              <a:off x="1694" y="2710"/>
              <a:ext cx="360"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6.5</a:t>
              </a:r>
            </a:p>
          </p:txBody>
        </p:sp>
        <p:sp>
          <p:nvSpPr>
            <p:cNvPr id="101407" name="Line 25"/>
            <p:cNvSpPr>
              <a:spLocks noChangeShapeType="1"/>
            </p:cNvSpPr>
            <p:nvPr/>
          </p:nvSpPr>
          <p:spPr bwMode="auto">
            <a:xfrm flipV="1">
              <a:off x="1872" y="1056"/>
              <a:ext cx="0" cy="1584"/>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8" name="Line 26"/>
            <p:cNvSpPr>
              <a:spLocks noChangeShapeType="1"/>
            </p:cNvSpPr>
            <p:nvPr/>
          </p:nvSpPr>
          <p:spPr bwMode="auto">
            <a:xfrm flipV="1">
              <a:off x="3888" y="1056"/>
              <a:ext cx="0" cy="1584"/>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9" name="Text Box 28"/>
            <p:cNvSpPr txBox="1">
              <a:spLocks noChangeArrowheads="1"/>
            </p:cNvSpPr>
            <p:nvPr/>
          </p:nvSpPr>
          <p:spPr bwMode="auto">
            <a:xfrm>
              <a:off x="3722" y="2688"/>
              <a:ext cx="360"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9.4</a:t>
              </a:r>
            </a:p>
          </p:txBody>
        </p:sp>
      </p:grpSp>
      <p:sp>
        <p:nvSpPr>
          <p:cNvPr id="101383" name="Text Box 46"/>
          <p:cNvSpPr txBox="1">
            <a:spLocks noChangeArrowheads="1"/>
          </p:cNvSpPr>
          <p:nvPr/>
        </p:nvSpPr>
        <p:spPr bwMode="auto">
          <a:xfrm>
            <a:off x="4022725" y="11795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90%</a:t>
            </a:r>
          </a:p>
        </p:txBody>
      </p:sp>
      <p:sp>
        <p:nvSpPr>
          <p:cNvPr id="101384" name="Freeform 47"/>
          <p:cNvSpPr>
            <a:spLocks/>
          </p:cNvSpPr>
          <p:nvPr/>
        </p:nvSpPr>
        <p:spPr bwMode="auto">
          <a:xfrm>
            <a:off x="4241800" y="1676400"/>
            <a:ext cx="177800" cy="1066800"/>
          </a:xfrm>
          <a:custGeom>
            <a:avLst/>
            <a:gdLst>
              <a:gd name="T0" fmla="*/ 2147483647 w 112"/>
              <a:gd name="T1" fmla="*/ 0 h 672"/>
              <a:gd name="T2" fmla="*/ 2147483647 w 112"/>
              <a:gd name="T3" fmla="*/ 2147483647 h 672"/>
              <a:gd name="T4" fmla="*/ 2147483647 w 112"/>
              <a:gd name="T5" fmla="*/ 2147483647 h 672"/>
              <a:gd name="T6" fmla="*/ 0 60000 65536"/>
              <a:gd name="T7" fmla="*/ 0 60000 65536"/>
              <a:gd name="T8" fmla="*/ 0 60000 65536"/>
              <a:gd name="T9" fmla="*/ 0 w 112"/>
              <a:gd name="T10" fmla="*/ 0 h 672"/>
              <a:gd name="T11" fmla="*/ 112 w 112"/>
              <a:gd name="T12" fmla="*/ 672 h 672"/>
            </a:gdLst>
            <a:ahLst/>
            <a:cxnLst>
              <a:cxn ang="T6">
                <a:pos x="T0" y="T1"/>
              </a:cxn>
              <a:cxn ang="T7">
                <a:pos x="T2" y="T3"/>
              </a:cxn>
              <a:cxn ang="T8">
                <a:pos x="T4" y="T5"/>
              </a:cxn>
            </a:cxnLst>
            <a:rect l="T9" t="T10" r="T11" b="T12"/>
            <a:pathLst>
              <a:path w="112" h="672">
                <a:moveTo>
                  <a:pt x="16" y="0"/>
                </a:moveTo>
                <a:cubicBezTo>
                  <a:pt x="8" y="16"/>
                  <a:pt x="0" y="32"/>
                  <a:pt x="16" y="144"/>
                </a:cubicBezTo>
                <a:cubicBezTo>
                  <a:pt x="32" y="256"/>
                  <a:pt x="96" y="584"/>
                  <a:pt x="112" y="672"/>
                </a:cubicBezTo>
              </a:path>
            </a:pathLst>
          </a:custGeom>
          <a:noFill/>
          <a:ln w="9525" cap="rnd">
            <a:solidFill>
              <a:schemeClr val="tx1"/>
            </a:solidFill>
            <a:prstDash val="sysDot"/>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67"/>
          <p:cNvGrpSpPr>
            <a:grpSpLocks/>
          </p:cNvGrpSpPr>
          <p:nvPr/>
        </p:nvGrpSpPr>
        <p:grpSpPr bwMode="auto">
          <a:xfrm>
            <a:off x="2209800" y="3810000"/>
            <a:ext cx="5746750" cy="2424113"/>
            <a:chOff x="1392" y="2400"/>
            <a:chExt cx="3620" cy="1527"/>
          </a:xfrm>
        </p:grpSpPr>
        <p:grpSp>
          <p:nvGrpSpPr>
            <p:cNvPr id="101386" name="Group 31"/>
            <p:cNvGrpSpPr>
              <a:grpSpLocks/>
            </p:cNvGrpSpPr>
            <p:nvPr/>
          </p:nvGrpSpPr>
          <p:grpSpPr bwMode="auto">
            <a:xfrm>
              <a:off x="1603" y="2760"/>
              <a:ext cx="2866" cy="827"/>
              <a:chOff x="1248" y="1488"/>
              <a:chExt cx="3264" cy="1104"/>
            </a:xfrm>
          </p:grpSpPr>
          <p:grpSp>
            <p:nvGrpSpPr>
              <p:cNvPr id="101395" name="Group 32"/>
              <p:cNvGrpSpPr>
                <a:grpSpLocks/>
              </p:cNvGrpSpPr>
              <p:nvPr/>
            </p:nvGrpSpPr>
            <p:grpSpPr bwMode="auto">
              <a:xfrm>
                <a:off x="2880" y="1488"/>
                <a:ext cx="1151" cy="1056"/>
                <a:chOff x="2880" y="1488"/>
                <a:chExt cx="1151" cy="1056"/>
              </a:xfrm>
            </p:grpSpPr>
            <p:sp>
              <p:nvSpPr>
                <p:cNvPr id="101401" name="Arc 33"/>
                <p:cNvSpPr>
                  <a:spLocks/>
                </p:cNvSpPr>
                <p:nvPr/>
              </p:nvSpPr>
              <p:spPr bwMode="auto">
                <a:xfrm>
                  <a:off x="2880" y="148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402" name="Arc 34"/>
                <p:cNvSpPr>
                  <a:spLocks/>
                </p:cNvSpPr>
                <p:nvPr/>
              </p:nvSpPr>
              <p:spPr bwMode="auto">
                <a:xfrm flipH="1" flipV="1">
                  <a:off x="3456" y="196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1396" name="Group 35"/>
              <p:cNvGrpSpPr>
                <a:grpSpLocks/>
              </p:cNvGrpSpPr>
              <p:nvPr/>
            </p:nvGrpSpPr>
            <p:grpSpPr bwMode="auto">
              <a:xfrm flipH="1">
                <a:off x="1728" y="1488"/>
                <a:ext cx="1151" cy="1056"/>
                <a:chOff x="2880" y="1488"/>
                <a:chExt cx="1151" cy="1056"/>
              </a:xfrm>
            </p:grpSpPr>
            <p:sp>
              <p:nvSpPr>
                <p:cNvPr id="101399" name="Arc 36"/>
                <p:cNvSpPr>
                  <a:spLocks/>
                </p:cNvSpPr>
                <p:nvPr/>
              </p:nvSpPr>
              <p:spPr bwMode="auto">
                <a:xfrm>
                  <a:off x="2880" y="148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400" name="Arc 37"/>
                <p:cNvSpPr>
                  <a:spLocks/>
                </p:cNvSpPr>
                <p:nvPr/>
              </p:nvSpPr>
              <p:spPr bwMode="auto">
                <a:xfrm flipH="1" flipV="1">
                  <a:off x="3456" y="1968"/>
                  <a:ext cx="575" cy="576"/>
                </a:xfrm>
                <a:custGeom>
                  <a:avLst/>
                  <a:gdLst>
                    <a:gd name="T0" fmla="*/ 0 w 21548"/>
                    <a:gd name="T1" fmla="*/ 0 h 21600"/>
                    <a:gd name="T2" fmla="*/ 0 w 21548"/>
                    <a:gd name="T3" fmla="*/ 0 h 21600"/>
                    <a:gd name="T4" fmla="*/ 0 w 21548"/>
                    <a:gd name="T5" fmla="*/ 0 h 21600"/>
                    <a:gd name="T6" fmla="*/ 0 60000 65536"/>
                    <a:gd name="T7" fmla="*/ 0 60000 65536"/>
                    <a:gd name="T8" fmla="*/ 0 60000 65536"/>
                    <a:gd name="T9" fmla="*/ 0 w 21548"/>
                    <a:gd name="T10" fmla="*/ 0 h 21600"/>
                    <a:gd name="T11" fmla="*/ 21548 w 21548"/>
                    <a:gd name="T12" fmla="*/ 21600 h 21600"/>
                  </a:gdLst>
                  <a:ahLst/>
                  <a:cxnLst>
                    <a:cxn ang="T6">
                      <a:pos x="T0" y="T1"/>
                    </a:cxn>
                    <a:cxn ang="T7">
                      <a:pos x="T2" y="T3"/>
                    </a:cxn>
                    <a:cxn ang="T8">
                      <a:pos x="T4" y="T5"/>
                    </a:cxn>
                  </a:cxnLst>
                  <a:rect l="T9" t="T10" r="T11" b="T12"/>
                  <a:pathLst>
                    <a:path w="21548" h="21600" fill="none" extrusionOk="0">
                      <a:moveTo>
                        <a:pt x="-1" y="0"/>
                      </a:moveTo>
                      <a:cubicBezTo>
                        <a:pt x="11350" y="0"/>
                        <a:pt x="20764" y="8785"/>
                        <a:pt x="21548" y="20108"/>
                      </a:cubicBezTo>
                    </a:path>
                    <a:path w="21548" h="21600" stroke="0" extrusionOk="0">
                      <a:moveTo>
                        <a:pt x="-1" y="0"/>
                      </a:moveTo>
                      <a:cubicBezTo>
                        <a:pt x="11350" y="0"/>
                        <a:pt x="20764" y="8785"/>
                        <a:pt x="21548" y="20108"/>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01397" name="Line 38"/>
              <p:cNvSpPr>
                <a:spLocks noChangeShapeType="1"/>
              </p:cNvSpPr>
              <p:nvPr/>
            </p:nvSpPr>
            <p:spPr bwMode="auto">
              <a:xfrm flipH="1">
                <a:off x="1248" y="2544"/>
                <a:ext cx="528"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8" name="Line 39"/>
              <p:cNvSpPr>
                <a:spLocks noChangeShapeType="1"/>
              </p:cNvSpPr>
              <p:nvPr/>
            </p:nvSpPr>
            <p:spPr bwMode="auto">
              <a:xfrm>
                <a:off x="3984" y="2544"/>
                <a:ext cx="528"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1387" name="Line 40"/>
            <p:cNvSpPr>
              <a:spLocks noChangeShapeType="1"/>
            </p:cNvSpPr>
            <p:nvPr/>
          </p:nvSpPr>
          <p:spPr bwMode="auto">
            <a:xfrm>
              <a:off x="1392" y="3623"/>
              <a:ext cx="345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88" name="Line 41"/>
            <p:cNvSpPr>
              <a:spLocks noChangeShapeType="1"/>
            </p:cNvSpPr>
            <p:nvPr/>
          </p:nvSpPr>
          <p:spPr bwMode="auto">
            <a:xfrm flipV="1">
              <a:off x="1392" y="2400"/>
              <a:ext cx="0" cy="122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89" name="Text Box 42"/>
            <p:cNvSpPr txBox="1">
              <a:spLocks noChangeArrowheads="1"/>
            </p:cNvSpPr>
            <p:nvPr/>
          </p:nvSpPr>
          <p:spPr bwMode="auto">
            <a:xfrm>
              <a:off x="1776" y="3696"/>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6.1</a:t>
              </a:r>
            </a:p>
          </p:txBody>
        </p:sp>
        <p:sp>
          <p:nvSpPr>
            <p:cNvPr id="101390" name="Line 43"/>
            <p:cNvSpPr>
              <a:spLocks noChangeShapeType="1"/>
            </p:cNvSpPr>
            <p:nvPr/>
          </p:nvSpPr>
          <p:spPr bwMode="auto">
            <a:xfrm flipV="1">
              <a:off x="1920" y="2448"/>
              <a:ext cx="0" cy="118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1" name="Line 44"/>
            <p:cNvSpPr>
              <a:spLocks noChangeShapeType="1"/>
            </p:cNvSpPr>
            <p:nvPr/>
          </p:nvSpPr>
          <p:spPr bwMode="auto">
            <a:xfrm flipV="1">
              <a:off x="4128" y="2448"/>
              <a:ext cx="0" cy="118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2" name="Text Box 45"/>
            <p:cNvSpPr txBox="1">
              <a:spLocks noChangeArrowheads="1"/>
            </p:cNvSpPr>
            <p:nvPr/>
          </p:nvSpPr>
          <p:spPr bwMode="auto">
            <a:xfrm>
              <a:off x="3936" y="3696"/>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9.7</a:t>
              </a:r>
            </a:p>
          </p:txBody>
        </p:sp>
        <p:sp>
          <p:nvSpPr>
            <p:cNvPr id="101393" name="Text Box 64"/>
            <p:cNvSpPr txBox="1">
              <a:spLocks noChangeArrowheads="1"/>
            </p:cNvSpPr>
            <p:nvPr/>
          </p:nvSpPr>
          <p:spPr bwMode="auto">
            <a:xfrm>
              <a:off x="4608" y="2592"/>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a:t>95%</a:t>
              </a:r>
            </a:p>
          </p:txBody>
        </p:sp>
        <p:sp>
          <p:nvSpPr>
            <p:cNvPr id="101394" name="Line 66"/>
            <p:cNvSpPr>
              <a:spLocks noChangeShapeType="1"/>
            </p:cNvSpPr>
            <p:nvPr/>
          </p:nvSpPr>
          <p:spPr bwMode="auto">
            <a:xfrm flipH="1">
              <a:off x="3120" y="2736"/>
              <a:ext cx="1536" cy="48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2102616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3"/>
          <p:cNvGraphicFramePr>
            <a:graphicFrameLocks noChangeAspect="1"/>
          </p:cNvGraphicFramePr>
          <p:nvPr/>
        </p:nvGraphicFramePr>
        <p:xfrm>
          <a:off x="4038600" y="246321"/>
          <a:ext cx="4892675" cy="6332279"/>
        </p:xfrm>
        <a:graphic>
          <a:graphicData uri="http://schemas.openxmlformats.org/presentationml/2006/ole">
            <p:oleObj spid="_x0000_s69642" name="Acrobat Document" r:id="rId4" imgW="5829156" imgH="7543672" progId="AcroExch.Document.DC">
              <p:embed/>
            </p:oleObj>
          </a:graphicData>
        </a:graphic>
      </p:graphicFrame>
      <p:sp>
        <p:nvSpPr>
          <p:cNvPr id="2" name="Title 1"/>
          <p:cNvSpPr>
            <a:spLocks noGrp="1"/>
          </p:cNvSpPr>
          <p:nvPr>
            <p:ph type="title"/>
          </p:nvPr>
        </p:nvSpPr>
        <p:spPr/>
        <p:txBody>
          <a:bodyPr/>
          <a:lstStyle/>
          <a:p>
            <a:r>
              <a:rPr lang="en-US" dirty="0" smtClean="0"/>
              <a:t>Training and testing</a:t>
            </a:r>
            <a:endParaRPr lang="en-US" dirty="0"/>
          </a:p>
        </p:txBody>
      </p:sp>
      <p:sp>
        <p:nvSpPr>
          <p:cNvPr id="3" name="Content Placeholder 2"/>
          <p:cNvSpPr>
            <a:spLocks noGrp="1"/>
          </p:cNvSpPr>
          <p:nvPr>
            <p:ph idx="1"/>
          </p:nvPr>
        </p:nvSpPr>
        <p:spPr>
          <a:xfrm>
            <a:off x="304800" y="1600200"/>
            <a:ext cx="4114800" cy="5029200"/>
          </a:xfrm>
        </p:spPr>
        <p:txBody>
          <a:bodyPr>
            <a:normAutofit fontScale="92500" lnSpcReduction="10000"/>
          </a:bodyPr>
          <a:lstStyle/>
          <a:p>
            <a:r>
              <a:rPr lang="en-US" dirty="0" smtClean="0"/>
              <a:t>plot(delta)</a:t>
            </a:r>
          </a:p>
          <a:p>
            <a:r>
              <a:rPr lang="en-US" dirty="0" smtClean="0"/>
              <a:t>Expect values uniformly distributed around 0</a:t>
            </a:r>
          </a:p>
          <a:p>
            <a:r>
              <a:rPr lang="en-US" dirty="0" err="1" smtClean="0">
                <a:solidFill>
                  <a:srgbClr val="FF0000"/>
                </a:solidFill>
              </a:rPr>
              <a:t>t.test</a:t>
            </a:r>
            <a:r>
              <a:rPr lang="en-US" dirty="0" smtClean="0">
                <a:solidFill>
                  <a:srgbClr val="FF0000"/>
                </a:solidFill>
              </a:rPr>
              <a:t>(delta, </a:t>
            </a:r>
            <a:r>
              <a:rPr lang="en-US" dirty="0" err="1" smtClean="0">
                <a:solidFill>
                  <a:srgbClr val="FF0000"/>
                </a:solidFill>
              </a:rPr>
              <a:t>conf.level</a:t>
            </a:r>
            <a:r>
              <a:rPr lang="en-US" dirty="0" smtClean="0">
                <a:solidFill>
                  <a:srgbClr val="FF0000"/>
                </a:solidFill>
              </a:rPr>
              <a:t>=0.95)</a:t>
            </a:r>
          </a:p>
          <a:p>
            <a:pPr lvl="1">
              <a:buNone/>
            </a:pPr>
            <a:r>
              <a:rPr lang="en-US" dirty="0" smtClean="0">
                <a:solidFill>
                  <a:srgbClr val="FF0000"/>
                </a:solidFill>
              </a:rPr>
              <a:t>[-2.232, +1.14] </a:t>
            </a:r>
            <a:r>
              <a:rPr lang="en-US" dirty="0" smtClean="0">
                <a:solidFill>
                  <a:srgbClr val="FF0000"/>
                </a:solidFill>
                <a:sym typeface="Wingdings" pitchFamily="2" charset="2"/>
              </a:rPr>
              <a:t> includes zero, so no statistically significant difference between training and testing results</a:t>
            </a:r>
            <a:endParaRPr lang="en-US" dirty="0" smtClean="0">
              <a:solidFill>
                <a:srgbClr val="FF0000"/>
              </a:solidFill>
            </a:endParaRPr>
          </a:p>
          <a:p>
            <a:endParaRPr lang="en-US" dirty="0"/>
          </a:p>
        </p:txBody>
      </p:sp>
    </p:spTree>
    <p:extLst>
      <p:ext uri="{BB962C8B-B14F-4D97-AF65-F5344CB8AC3E}">
        <p14:creationId xmlns:p14="http://schemas.microsoft.com/office/powerpoint/2010/main" xmlns="" val="3201260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743200" y="609600"/>
            <a:ext cx="6244465" cy="6131005"/>
            <a:chOff x="1127204" y="224923"/>
            <a:chExt cx="6244465" cy="6131005"/>
          </a:xfrm>
        </p:grpSpPr>
        <p:sp>
          <p:nvSpPr>
            <p:cNvPr id="61" name="TextBox 60"/>
            <p:cNvSpPr txBox="1"/>
            <p:nvPr/>
          </p:nvSpPr>
          <p:spPr>
            <a:xfrm>
              <a:off x="1127204" y="3133076"/>
              <a:ext cx="771365" cy="523220"/>
            </a:xfrm>
            <a:prstGeom prst="rect">
              <a:avLst/>
            </a:prstGeom>
            <a:noFill/>
          </p:spPr>
          <p:txBody>
            <a:bodyPr wrap="none" rtlCol="0">
              <a:spAutoFit/>
            </a:bodyPr>
            <a:lstStyle/>
            <a:p>
              <a:r>
                <a:rPr lang="en-NZ" sz="2800" dirty="0" smtClean="0"/>
                <a:t>lm()</a:t>
              </a:r>
              <a:endParaRPr lang="en-US" sz="2800" dirty="0"/>
            </a:p>
          </p:txBody>
        </p:sp>
        <p:sp>
          <p:nvSpPr>
            <p:cNvPr id="68" name="TextBox 67"/>
            <p:cNvSpPr txBox="1"/>
            <p:nvPr/>
          </p:nvSpPr>
          <p:spPr>
            <a:xfrm>
              <a:off x="2621592" y="4218349"/>
              <a:ext cx="1433469" cy="523220"/>
            </a:xfrm>
            <a:prstGeom prst="rect">
              <a:avLst/>
            </a:prstGeom>
            <a:noFill/>
          </p:spPr>
          <p:txBody>
            <a:bodyPr wrap="none" rtlCol="0">
              <a:spAutoFit/>
            </a:bodyPr>
            <a:lstStyle/>
            <a:p>
              <a:r>
                <a:rPr lang="en-NZ" sz="2800" dirty="0" smtClean="0"/>
                <a:t>predict()</a:t>
              </a:r>
              <a:endParaRPr lang="en-US" sz="2800" dirty="0"/>
            </a:p>
          </p:txBody>
        </p:sp>
        <p:cxnSp>
          <p:nvCxnSpPr>
            <p:cNvPr id="69" name="Elbow Connector 68"/>
            <p:cNvCxnSpPr>
              <a:stCxn id="61" idx="2"/>
              <a:endCxn id="68" idx="1"/>
            </p:cNvCxnSpPr>
            <p:nvPr/>
          </p:nvCxnSpPr>
          <p:spPr>
            <a:xfrm rot="16200000" flipH="1">
              <a:off x="1655408" y="3513774"/>
              <a:ext cx="823663" cy="110870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783895" y="237992"/>
              <a:ext cx="1587774" cy="1658445"/>
              <a:chOff x="9122086" y="1954150"/>
              <a:chExt cx="2117032" cy="1472429"/>
            </a:xfrm>
          </p:grpSpPr>
          <p:grpSp>
            <p:nvGrpSpPr>
              <p:cNvPr id="3" name="Group 43"/>
              <p:cNvGrpSpPr/>
              <p:nvPr/>
            </p:nvGrpSpPr>
            <p:grpSpPr>
              <a:xfrm>
                <a:off x="9122087" y="1954150"/>
                <a:ext cx="2117031" cy="1273632"/>
                <a:chOff x="9131323" y="433248"/>
                <a:chExt cx="2117031" cy="1273632"/>
              </a:xfrm>
            </p:grpSpPr>
            <p:sp>
              <p:nvSpPr>
                <p:cNvPr id="36" name="TextBox 35"/>
                <p:cNvSpPr txBox="1"/>
                <p:nvPr/>
              </p:nvSpPr>
              <p:spPr>
                <a:xfrm>
                  <a:off x="9693190" y="1028700"/>
                  <a:ext cx="942993" cy="300581"/>
                </a:xfrm>
                <a:prstGeom prst="rect">
                  <a:avLst/>
                </a:prstGeom>
                <a:noFill/>
              </p:spPr>
              <p:txBody>
                <a:bodyPr wrap="none" rtlCol="0">
                  <a:spAutoFit/>
                </a:bodyPr>
                <a:lstStyle/>
                <a:p>
                  <a:r>
                    <a:rPr lang="en-NZ" sz="1600" dirty="0" smtClean="0"/>
                    <a:t>Inputs</a:t>
                  </a:r>
                  <a:endParaRPr lang="en-US" sz="1600" dirty="0"/>
                </a:p>
              </p:txBody>
            </p:sp>
            <p:sp>
              <p:nvSpPr>
                <p:cNvPr id="37" name="TextBox 36"/>
                <p:cNvSpPr txBox="1"/>
                <p:nvPr/>
              </p:nvSpPr>
              <p:spPr>
                <a:xfrm>
                  <a:off x="10673838" y="885419"/>
                  <a:ext cx="574516" cy="682569"/>
                </a:xfrm>
                <a:prstGeom prst="rect">
                  <a:avLst/>
                </a:prstGeom>
                <a:noFill/>
              </p:spPr>
              <p:txBody>
                <a:bodyPr vert="vert" wrap="none" rtlCol="0">
                  <a:spAutoFit/>
                </a:bodyPr>
                <a:lstStyle/>
                <a:p>
                  <a:r>
                    <a:rPr lang="en-NZ" sz="1600" dirty="0" smtClean="0"/>
                    <a:t>Outputs</a:t>
                  </a:r>
                  <a:endParaRPr lang="en-US" sz="1600" dirty="0"/>
                </a:p>
              </p:txBody>
            </p:sp>
            <p:sp>
              <p:nvSpPr>
                <p:cNvPr id="38" name="TextBox 37"/>
                <p:cNvSpPr txBox="1"/>
                <p:nvPr/>
              </p:nvSpPr>
              <p:spPr>
                <a:xfrm>
                  <a:off x="9693190" y="433248"/>
                  <a:ext cx="1181948" cy="300581"/>
                </a:xfrm>
                <a:prstGeom prst="rect">
                  <a:avLst/>
                </a:prstGeom>
                <a:noFill/>
              </p:spPr>
              <p:txBody>
                <a:bodyPr wrap="none" rtlCol="0">
                  <a:spAutoFit/>
                </a:bodyPr>
                <a:lstStyle/>
                <a:p>
                  <a:r>
                    <a:rPr lang="en-NZ" sz="1600" dirty="0" smtClean="0"/>
                    <a:t>fp00.dat</a:t>
                  </a:r>
                  <a:endParaRPr lang="en-US" sz="1600" dirty="0"/>
                </a:p>
              </p:txBody>
            </p:sp>
            <p:sp>
              <p:nvSpPr>
                <p:cNvPr id="39" name="Rectangle 38"/>
                <p:cNvSpPr/>
                <p:nvPr/>
              </p:nvSpPr>
              <p:spPr>
                <a:xfrm>
                  <a:off x="9131323" y="446316"/>
                  <a:ext cx="2020391" cy="1260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9131323" y="759825"/>
                  <a:ext cx="2020391"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824394" y="759825"/>
                  <a:ext cx="0" cy="947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Left Brace 70"/>
              <p:cNvSpPr/>
              <p:nvPr/>
            </p:nvSpPr>
            <p:spPr>
              <a:xfrm rot="5400000" flipH="1">
                <a:off x="9942701" y="2554122"/>
                <a:ext cx="51842" cy="16930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2" name="Elbow Connector 71"/>
            <p:cNvCxnSpPr>
              <a:stCxn id="71" idx="1"/>
              <a:endCxn id="68" idx="3"/>
            </p:cNvCxnSpPr>
            <p:nvPr/>
          </p:nvCxnSpPr>
          <p:spPr>
            <a:xfrm rot="5400000">
              <a:off x="3945168" y="2006330"/>
              <a:ext cx="2583523" cy="23637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77" idx="1"/>
              <a:endCxn id="61" idx="0"/>
            </p:cNvCxnSpPr>
            <p:nvPr/>
          </p:nvCxnSpPr>
          <p:spPr>
            <a:xfrm rot="5400000">
              <a:off x="1454077" y="1955247"/>
              <a:ext cx="1236640" cy="111901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4"/>
            <p:cNvGrpSpPr/>
            <p:nvPr/>
          </p:nvGrpSpPr>
          <p:grpSpPr>
            <a:xfrm>
              <a:off x="1871662" y="224923"/>
              <a:ext cx="1592969" cy="1671512"/>
              <a:chOff x="1156091" y="436513"/>
              <a:chExt cx="2123959" cy="1671512"/>
            </a:xfrm>
          </p:grpSpPr>
          <p:sp>
            <p:nvSpPr>
              <p:cNvPr id="27" name="TextBox 26"/>
              <p:cNvSpPr txBox="1"/>
              <p:nvPr/>
            </p:nvSpPr>
            <p:spPr>
              <a:xfrm>
                <a:off x="1724886" y="1150617"/>
                <a:ext cx="942993" cy="338554"/>
              </a:xfrm>
              <a:prstGeom prst="rect">
                <a:avLst/>
              </a:prstGeom>
              <a:noFill/>
            </p:spPr>
            <p:txBody>
              <a:bodyPr wrap="none" rtlCol="0">
                <a:spAutoFit/>
              </a:bodyPr>
              <a:lstStyle/>
              <a:p>
                <a:r>
                  <a:rPr lang="en-NZ" sz="1600" dirty="0" smtClean="0"/>
                  <a:t>Inputs</a:t>
                </a:r>
                <a:endParaRPr lang="en-US" sz="1600" dirty="0"/>
              </a:p>
            </p:txBody>
          </p:sp>
          <p:sp>
            <p:nvSpPr>
              <p:cNvPr id="28" name="TextBox 27"/>
              <p:cNvSpPr txBox="1"/>
              <p:nvPr/>
            </p:nvSpPr>
            <p:spPr>
              <a:xfrm>
                <a:off x="2705534" y="1016457"/>
                <a:ext cx="574516" cy="768800"/>
              </a:xfrm>
              <a:prstGeom prst="rect">
                <a:avLst/>
              </a:prstGeom>
              <a:noFill/>
            </p:spPr>
            <p:txBody>
              <a:bodyPr vert="vert" wrap="none" rtlCol="0">
                <a:spAutoFit/>
              </a:bodyPr>
              <a:lstStyle/>
              <a:p>
                <a:r>
                  <a:rPr lang="en-NZ" sz="1600" dirty="0" smtClean="0"/>
                  <a:t>Outputs</a:t>
                </a:r>
                <a:endParaRPr lang="en-US" sz="1600" dirty="0"/>
              </a:p>
            </p:txBody>
          </p:sp>
          <p:sp>
            <p:nvSpPr>
              <p:cNvPr id="29" name="TextBox 28"/>
              <p:cNvSpPr txBox="1"/>
              <p:nvPr/>
            </p:nvSpPr>
            <p:spPr>
              <a:xfrm>
                <a:off x="1724886" y="436513"/>
                <a:ext cx="1249915" cy="338554"/>
              </a:xfrm>
              <a:prstGeom prst="rect">
                <a:avLst/>
              </a:prstGeom>
              <a:noFill/>
            </p:spPr>
            <p:txBody>
              <a:bodyPr wrap="none" rtlCol="0">
                <a:spAutoFit/>
              </a:bodyPr>
              <a:lstStyle/>
              <a:p>
                <a:r>
                  <a:rPr lang="en-NZ" sz="1600" dirty="0" smtClean="0"/>
                  <a:t>int00.dat</a:t>
                </a:r>
                <a:endParaRPr lang="en-US" sz="1600" dirty="0"/>
              </a:p>
            </p:txBody>
          </p:sp>
          <p:sp>
            <p:nvSpPr>
              <p:cNvPr id="30" name="Rectangle 29"/>
              <p:cNvSpPr/>
              <p:nvPr/>
            </p:nvSpPr>
            <p:spPr>
              <a:xfrm>
                <a:off x="1163019" y="449581"/>
                <a:ext cx="2020391" cy="1433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1163019" y="763090"/>
                <a:ext cx="2020391"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849163" y="775067"/>
                <a:ext cx="6927" cy="109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Left Brace 76"/>
              <p:cNvSpPr/>
              <p:nvPr/>
            </p:nvSpPr>
            <p:spPr>
              <a:xfrm rot="5400000" flipH="1">
                <a:off x="2146890" y="1071507"/>
                <a:ext cx="45719" cy="20273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83"/>
            <p:cNvGrpSpPr/>
            <p:nvPr/>
          </p:nvGrpSpPr>
          <p:grpSpPr>
            <a:xfrm>
              <a:off x="4130342" y="4746252"/>
              <a:ext cx="464128" cy="707886"/>
              <a:chOff x="5911272" y="5208503"/>
              <a:chExt cx="618837" cy="707886"/>
            </a:xfrm>
          </p:grpSpPr>
          <p:sp>
            <p:nvSpPr>
              <p:cNvPr id="82" name="Oval 81"/>
              <p:cNvSpPr/>
              <p:nvPr/>
            </p:nvSpPr>
            <p:spPr>
              <a:xfrm>
                <a:off x="5911272" y="5262265"/>
                <a:ext cx="618837" cy="600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049811" y="5208503"/>
                <a:ext cx="455680" cy="707886"/>
              </a:xfrm>
              <a:prstGeom prst="rect">
                <a:avLst/>
              </a:prstGeom>
              <a:noFill/>
            </p:spPr>
            <p:txBody>
              <a:bodyPr wrap="none" rtlCol="0">
                <a:spAutoFit/>
              </a:bodyPr>
              <a:lstStyle/>
              <a:p>
                <a:r>
                  <a:rPr lang="en-NZ" sz="4000" dirty="0" smtClean="0"/>
                  <a:t>-</a:t>
                </a:r>
                <a:endParaRPr lang="en-US" sz="2800" dirty="0"/>
              </a:p>
            </p:txBody>
          </p:sp>
        </p:grpSp>
        <p:cxnSp>
          <p:nvCxnSpPr>
            <p:cNvPr id="91" name="Elbow Connector 90"/>
            <p:cNvCxnSpPr>
              <a:stCxn id="68" idx="2"/>
              <a:endCxn id="82" idx="2"/>
            </p:cNvCxnSpPr>
            <p:nvPr/>
          </p:nvCxnSpPr>
          <p:spPr>
            <a:xfrm rot="16200000" flipH="1">
              <a:off x="3555021" y="4524874"/>
              <a:ext cx="358627" cy="79201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endCxn id="82" idx="6"/>
            </p:cNvCxnSpPr>
            <p:nvPr/>
          </p:nvCxnSpPr>
          <p:spPr>
            <a:xfrm rot="10800000" flipV="1">
              <a:off x="4594469" y="1827810"/>
              <a:ext cx="2615618" cy="3272386"/>
            </a:xfrm>
            <a:prstGeom prst="bentConnector3">
              <a:avLst>
                <a:gd name="adj1" fmla="val -4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248603" y="5955818"/>
              <a:ext cx="713722" cy="400110"/>
            </a:xfrm>
            <a:prstGeom prst="rect">
              <a:avLst/>
            </a:prstGeom>
            <a:noFill/>
          </p:spPr>
          <p:txBody>
            <a:bodyPr wrap="none" rtlCol="0">
              <a:spAutoFit/>
            </a:bodyPr>
            <a:lstStyle/>
            <a:p>
              <a:r>
                <a:rPr lang="en-NZ" sz="2000" dirty="0" smtClean="0"/>
                <a:t>delta</a:t>
              </a:r>
              <a:endParaRPr lang="en-US" sz="2800" dirty="0"/>
            </a:p>
          </p:txBody>
        </p:sp>
        <p:cxnSp>
          <p:nvCxnSpPr>
            <p:cNvPr id="105" name="Elbow Connector 104"/>
            <p:cNvCxnSpPr>
              <a:stCxn id="83" idx="2"/>
              <a:endCxn id="104" idx="1"/>
            </p:cNvCxnSpPr>
            <p:nvPr/>
          </p:nvCxnSpPr>
          <p:spPr>
            <a:xfrm rot="16200000" flipH="1">
              <a:off x="4475997" y="5383266"/>
              <a:ext cx="701735" cy="8434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478605" y="3734555"/>
              <a:ext cx="1051122" cy="400110"/>
            </a:xfrm>
            <a:prstGeom prst="rect">
              <a:avLst/>
            </a:prstGeom>
            <a:noFill/>
          </p:spPr>
          <p:txBody>
            <a:bodyPr wrap="none" rtlCol="0">
              <a:spAutoFit/>
            </a:bodyPr>
            <a:lstStyle/>
            <a:p>
              <a:r>
                <a:rPr lang="en-NZ" sz="2000" dirty="0" smtClean="0"/>
                <a:t>int00.lm</a:t>
              </a:r>
              <a:endParaRPr lang="en-US" sz="2800" dirty="0"/>
            </a:p>
          </p:txBody>
        </p:sp>
        <p:sp>
          <p:nvSpPr>
            <p:cNvPr id="109" name="TextBox 108"/>
            <p:cNvSpPr txBox="1"/>
            <p:nvPr/>
          </p:nvSpPr>
          <p:spPr>
            <a:xfrm>
              <a:off x="2701844" y="5115770"/>
              <a:ext cx="1589987" cy="400110"/>
            </a:xfrm>
            <a:prstGeom prst="rect">
              <a:avLst/>
            </a:prstGeom>
            <a:noFill/>
          </p:spPr>
          <p:txBody>
            <a:bodyPr wrap="none" rtlCol="0">
              <a:spAutoFit/>
            </a:bodyPr>
            <a:lstStyle/>
            <a:p>
              <a:r>
                <a:rPr lang="en-NZ" sz="2000" dirty="0" smtClean="0"/>
                <a:t>predicted.dat</a:t>
              </a:r>
              <a:endParaRPr lang="en-US" sz="2800" dirty="0"/>
            </a:p>
          </p:txBody>
        </p:sp>
        <p:sp>
          <p:nvSpPr>
            <p:cNvPr id="110" name="TextBox 109"/>
            <p:cNvSpPr txBox="1"/>
            <p:nvPr/>
          </p:nvSpPr>
          <p:spPr>
            <a:xfrm>
              <a:off x="4994607" y="5100195"/>
              <a:ext cx="1759649" cy="400110"/>
            </a:xfrm>
            <a:prstGeom prst="rect">
              <a:avLst/>
            </a:prstGeom>
            <a:noFill/>
          </p:spPr>
          <p:txBody>
            <a:bodyPr wrap="none" rtlCol="0">
              <a:spAutoFit/>
            </a:bodyPr>
            <a:lstStyle/>
            <a:p>
              <a:r>
                <a:rPr lang="en-NZ" sz="2000" dirty="0" smtClean="0"/>
                <a:t>fp00.dat$nperf</a:t>
              </a:r>
              <a:endParaRPr lang="en-US" sz="2800" dirty="0"/>
            </a:p>
          </p:txBody>
        </p:sp>
      </p:grpSp>
      <p:sp>
        <p:nvSpPr>
          <p:cNvPr id="35" name="Title 1"/>
          <p:cNvSpPr>
            <a:spLocks noGrp="1"/>
          </p:cNvSpPr>
          <p:nvPr>
            <p:ph type="title"/>
          </p:nvPr>
        </p:nvSpPr>
        <p:spPr>
          <a:xfrm>
            <a:off x="152400" y="152400"/>
            <a:ext cx="3276600" cy="2743200"/>
          </a:xfrm>
        </p:spPr>
        <p:txBody>
          <a:bodyPr>
            <a:normAutofit/>
          </a:bodyPr>
          <a:lstStyle/>
          <a:p>
            <a:pPr algn="l"/>
            <a:r>
              <a:rPr lang="en-US" dirty="0" smtClean="0"/>
              <a:t>8.  Predicting across data sets</a:t>
            </a:r>
            <a:endParaRPr lang="en-US" dirty="0"/>
          </a:p>
        </p:txBody>
      </p:sp>
    </p:spTree>
    <p:extLst>
      <p:ext uri="{BB962C8B-B14F-4D97-AF65-F5344CB8AC3E}">
        <p14:creationId xmlns:p14="http://schemas.microsoft.com/office/powerpoint/2010/main" xmlns="" val="2340200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4419600" y="142248"/>
          <a:ext cx="4548187" cy="6436352"/>
        </p:xfrm>
        <a:graphic>
          <a:graphicData uri="http://schemas.openxmlformats.org/presentationml/2006/ole">
            <p:oleObj spid="_x0000_s51213" name="Acrobat Document" r:id="rId3" imgW="5667363" imgH="8020022" progId="AcroExch.Document.DC">
              <p:embed/>
            </p:oleObj>
          </a:graphicData>
        </a:graphic>
      </p:graphicFrame>
      <p:sp>
        <p:nvSpPr>
          <p:cNvPr id="2" name="Title 1"/>
          <p:cNvSpPr>
            <a:spLocks noGrp="1"/>
          </p:cNvSpPr>
          <p:nvPr>
            <p:ph type="title"/>
          </p:nvPr>
        </p:nvSpPr>
        <p:spPr/>
        <p:txBody>
          <a:bodyPr/>
          <a:lstStyle/>
          <a:p>
            <a:r>
              <a:rPr lang="en-US" dirty="0" smtClean="0"/>
              <a:t>Predicting Fp2000 from Int2000</a:t>
            </a:r>
            <a:endParaRPr lang="en-US" dirty="0"/>
          </a:p>
        </p:txBody>
      </p:sp>
      <p:sp>
        <p:nvSpPr>
          <p:cNvPr id="4" name="Content Placeholder 2"/>
          <p:cNvSpPr txBox="1">
            <a:spLocks/>
          </p:cNvSpPr>
          <p:nvPr/>
        </p:nvSpPr>
        <p:spPr>
          <a:xfrm>
            <a:off x="457200" y="1600200"/>
            <a:ext cx="3962400" cy="4876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plot(delta)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Expect values uniformly distributed around 0</a:t>
            </a:r>
          </a:p>
          <a:p>
            <a:pPr marL="342900" indent="-342900">
              <a:spcBef>
                <a:spcPct val="20000"/>
              </a:spcBef>
              <a:buFont typeface="Arial" pitchFamily="34" charset="0"/>
              <a:buChar char="•"/>
              <a:defRPr/>
            </a:pPr>
            <a:r>
              <a:rPr lang="en-US" sz="3200" dirty="0" err="1" smtClean="0"/>
              <a:t>t.test</a:t>
            </a:r>
            <a:r>
              <a:rPr lang="en-US" sz="3200" dirty="0" smtClean="0"/>
              <a:t>(delta, </a:t>
            </a:r>
            <a:r>
              <a:rPr lang="en-US" sz="3200" dirty="0" err="1" smtClean="0"/>
              <a:t>conf.level</a:t>
            </a:r>
            <a:r>
              <a:rPr lang="en-US" sz="3200" dirty="0" smtClean="0"/>
              <a:t>=0.95)</a:t>
            </a:r>
          </a:p>
          <a:p>
            <a:pPr marL="342900" indent="-342900">
              <a:spcBef>
                <a:spcPct val="20000"/>
              </a:spcBef>
              <a:buFont typeface="Arial" pitchFamily="34" charset="0"/>
              <a:buChar char="•"/>
              <a:defRPr/>
            </a:pPr>
            <a:r>
              <a:rPr lang="en-US" sz="3200" dirty="0" smtClean="0"/>
              <a:t>[-0.45, +3.40]</a:t>
            </a:r>
          </a:p>
          <a:p>
            <a:pPr marL="342900" indent="-342900">
              <a:spcBef>
                <a:spcPct val="20000"/>
              </a:spcBef>
              <a:defRPr/>
            </a:pPr>
            <a:r>
              <a:rPr lang="en-US" sz="3200" dirty="0" smtClean="0">
                <a:sym typeface="Wingdings" pitchFamily="2" charset="2"/>
              </a:rPr>
              <a:t>	 includes zero, so no statistically significant difference between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actual and predicted values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3962400" cy="4876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plot(delta)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Expect values uniformly distributed around 0</a:t>
            </a:r>
          </a:p>
          <a:p>
            <a:pPr marL="342900" indent="-342900">
              <a:spcBef>
                <a:spcPct val="20000"/>
              </a:spcBef>
              <a:buFont typeface="Arial" pitchFamily="34" charset="0"/>
              <a:buChar char="•"/>
              <a:defRPr/>
            </a:pPr>
            <a:r>
              <a:rPr lang="en-US" sz="3200" dirty="0" err="1" smtClean="0"/>
              <a:t>t.test</a:t>
            </a:r>
            <a:r>
              <a:rPr lang="en-US" sz="3200" dirty="0" smtClean="0"/>
              <a:t>(delta, </a:t>
            </a:r>
            <a:r>
              <a:rPr lang="en-US" sz="3200" dirty="0" err="1" smtClean="0"/>
              <a:t>conf.level</a:t>
            </a:r>
            <a:r>
              <a:rPr lang="en-US" sz="3200" dirty="0" smtClean="0"/>
              <a:t>=0.95)</a:t>
            </a:r>
          </a:p>
          <a:p>
            <a:pPr marL="342900" indent="-342900">
              <a:spcBef>
                <a:spcPct val="20000"/>
              </a:spcBef>
              <a:buFont typeface="Arial" pitchFamily="34" charset="0"/>
              <a:buChar char="•"/>
              <a:defRPr/>
            </a:pPr>
            <a:r>
              <a:rPr lang="en-US" sz="3200" dirty="0" smtClean="0"/>
              <a:t>[+48.9, +52.9]</a:t>
            </a:r>
          </a:p>
          <a:p>
            <a:pPr marL="342900" indent="-342900">
              <a:spcBef>
                <a:spcPct val="20000"/>
              </a:spcBef>
              <a:defRPr/>
            </a:pPr>
            <a:r>
              <a:rPr lang="en-US" sz="3200" dirty="0" smtClean="0">
                <a:sym typeface="Wingdings" pitchFamily="2" charset="2"/>
              </a:rPr>
              <a:t>	 Far from 0, so significant difference between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actual and predicted values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3491" name="Object 3"/>
          <p:cNvGraphicFramePr>
            <a:graphicFrameLocks noChangeAspect="1"/>
          </p:cNvGraphicFramePr>
          <p:nvPr/>
        </p:nvGraphicFramePr>
        <p:xfrm>
          <a:off x="4419600" y="142249"/>
          <a:ext cx="4548188" cy="6436351"/>
        </p:xfrm>
        <a:graphic>
          <a:graphicData uri="http://schemas.openxmlformats.org/presentationml/2006/ole">
            <p:oleObj spid="_x0000_s63502" name="Acrobat Document" r:id="rId3" imgW="5667363" imgH="8020022" progId="AcroExch.Document.DC">
              <p:embed/>
            </p:oleObj>
          </a:graphicData>
        </a:graphic>
      </p:graphicFrame>
      <p:sp>
        <p:nvSpPr>
          <p:cNvPr id="2" name="Title 1"/>
          <p:cNvSpPr>
            <a:spLocks noGrp="1"/>
          </p:cNvSpPr>
          <p:nvPr>
            <p:ph type="title"/>
          </p:nvPr>
        </p:nvSpPr>
        <p:spPr/>
        <p:txBody>
          <a:bodyPr/>
          <a:lstStyle/>
          <a:p>
            <a:r>
              <a:rPr lang="en-US" dirty="0" smtClean="0"/>
              <a:t>Predicting Int2006 from Int2000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Read Chapter 5</a:t>
            </a:r>
          </a:p>
          <a:p>
            <a:r>
              <a:rPr lang="en-US" dirty="0" smtClean="0"/>
              <a:t>Download and complete Labs 5 and 6</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9.  </a:t>
            </a:r>
            <a:r>
              <a:rPr lang="en-US" dirty="0" err="1" smtClean="0"/>
              <a:t>Kaggle</a:t>
            </a:r>
            <a:r>
              <a:rPr lang="en-US" dirty="0" smtClean="0"/>
              <a:t> competition</a:t>
            </a:r>
            <a:endParaRPr lang="en-US" dirty="0"/>
          </a:p>
        </p:txBody>
      </p:sp>
      <p:sp>
        <p:nvSpPr>
          <p:cNvPr id="3" name="Content Placeholder 2"/>
          <p:cNvSpPr>
            <a:spLocks noGrp="1"/>
          </p:cNvSpPr>
          <p:nvPr>
            <p:ph idx="1"/>
          </p:nvPr>
        </p:nvSpPr>
        <p:spPr/>
        <p:txBody>
          <a:bodyPr/>
          <a:lstStyle/>
          <a:p>
            <a:r>
              <a:rPr lang="en-US" dirty="0" err="1" smtClean="0"/>
              <a:t>Kaggle</a:t>
            </a:r>
            <a:r>
              <a:rPr lang="en-US" dirty="0" smtClean="0"/>
              <a:t> is a web site that hosts data science competitions</a:t>
            </a:r>
          </a:p>
          <a:p>
            <a:r>
              <a:rPr lang="en-US" dirty="0" smtClean="0"/>
              <a:t>Contests posted by companies looking for </a:t>
            </a:r>
            <a:r>
              <a:rPr lang="en-US" u="sng" dirty="0" smtClean="0"/>
              <a:t>solutions</a:t>
            </a:r>
            <a:r>
              <a:rPr lang="en-US" dirty="0" smtClean="0"/>
              <a:t> to a problem</a:t>
            </a:r>
          </a:p>
          <a:p>
            <a:r>
              <a:rPr lang="en-US" dirty="0" smtClean="0"/>
              <a:t>Posted by companies for </a:t>
            </a:r>
            <a:r>
              <a:rPr lang="en-US" u="sng" dirty="0" smtClean="0"/>
              <a:t>recruiting</a:t>
            </a:r>
          </a:p>
          <a:p>
            <a:r>
              <a:rPr lang="en-US" u="sng" dirty="0" smtClean="0"/>
              <a:t>Research</a:t>
            </a:r>
            <a:r>
              <a:rPr lang="en-US" dirty="0" smtClean="0"/>
              <a:t> projects to develop new data analysis techniques</a:t>
            </a:r>
          </a:p>
          <a:p>
            <a:r>
              <a:rPr lang="en-US" dirty="0" smtClean="0"/>
              <a:t>Crowd sourcing for data science</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Price Data</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Inputs</a:t>
            </a:r>
          </a:p>
          <a:p>
            <a:pPr lvl="1"/>
            <a:r>
              <a:rPr lang="en-US" dirty="0" smtClean="0"/>
              <a:t>id#, </a:t>
            </a:r>
            <a:r>
              <a:rPr lang="en-US" dirty="0" err="1" smtClean="0"/>
              <a:t>prop_id</a:t>
            </a:r>
            <a:r>
              <a:rPr lang="en-US" dirty="0" smtClean="0"/>
              <a:t> – identify each property</a:t>
            </a:r>
          </a:p>
          <a:p>
            <a:pPr lvl="1"/>
            <a:r>
              <a:rPr lang="en-US" dirty="0" smtClean="0"/>
              <a:t>number of bedrooms</a:t>
            </a:r>
          </a:p>
          <a:p>
            <a:pPr lvl="1"/>
            <a:r>
              <a:rPr lang="en-US" dirty="0" smtClean="0"/>
              <a:t>number of bathrooms</a:t>
            </a:r>
          </a:p>
          <a:p>
            <a:pPr lvl="1"/>
            <a:r>
              <a:rPr lang="en-US" dirty="0" smtClean="0"/>
              <a:t>size in square feet</a:t>
            </a:r>
          </a:p>
          <a:p>
            <a:pPr lvl="1"/>
            <a:r>
              <a:rPr lang="en-US" dirty="0" smtClean="0"/>
              <a:t>lot size in square feet</a:t>
            </a:r>
          </a:p>
          <a:p>
            <a:pPr lvl="1"/>
            <a:r>
              <a:rPr lang="en-US" dirty="0" smtClean="0"/>
              <a:t>number of floors</a:t>
            </a:r>
          </a:p>
          <a:p>
            <a:pPr lvl="1"/>
            <a:r>
              <a:rPr lang="en-US" dirty="0" smtClean="0"/>
              <a:t>condition – small integer value</a:t>
            </a:r>
          </a:p>
          <a:p>
            <a:pPr lvl="1"/>
            <a:r>
              <a:rPr lang="en-US" dirty="0" smtClean="0"/>
              <a:t>location – zip code; latitude and longitude</a:t>
            </a:r>
          </a:p>
          <a:p>
            <a:pPr lvl="1"/>
            <a:r>
              <a:rPr lang="en-US" dirty="0" smtClean="0"/>
              <a:t>etc.</a:t>
            </a:r>
          </a:p>
          <a:p>
            <a:r>
              <a:rPr lang="en-US" dirty="0" smtClean="0"/>
              <a:t>Output – price</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Predict House Prices</a:t>
            </a:r>
            <a:endParaRPr lang="en-US" dirty="0"/>
          </a:p>
        </p:txBody>
      </p:sp>
      <p:sp>
        <p:nvSpPr>
          <p:cNvPr id="3" name="Content Placeholder 2"/>
          <p:cNvSpPr>
            <a:spLocks noGrp="1"/>
          </p:cNvSpPr>
          <p:nvPr>
            <p:ph idx="1"/>
          </p:nvPr>
        </p:nvSpPr>
        <p:spPr/>
        <p:txBody>
          <a:bodyPr/>
          <a:lstStyle/>
          <a:p>
            <a:r>
              <a:rPr lang="en-US" dirty="0" smtClean="0"/>
              <a:t>train-data</a:t>
            </a:r>
          </a:p>
          <a:p>
            <a:pPr lvl="1"/>
            <a:r>
              <a:rPr lang="en-US" dirty="0" smtClean="0"/>
              <a:t>All inputs plus price</a:t>
            </a:r>
          </a:p>
          <a:p>
            <a:r>
              <a:rPr lang="en-US" dirty="0" smtClean="0"/>
              <a:t>test-data</a:t>
            </a:r>
          </a:p>
          <a:p>
            <a:pPr lvl="1"/>
            <a:r>
              <a:rPr lang="en-US" dirty="0" smtClean="0"/>
              <a:t>All the inputs, but no price</a:t>
            </a:r>
          </a:p>
          <a:p>
            <a:pPr lvl="1"/>
            <a:r>
              <a:rPr lang="en-US" dirty="0" smtClean="0"/>
              <a:t>You must predict the price and submit to </a:t>
            </a:r>
            <a:r>
              <a:rPr lang="en-US" dirty="0" err="1" smtClean="0"/>
              <a:t>Kaggle</a:t>
            </a:r>
            <a:endParaRPr lang="en-US" dirty="0" smtClean="0"/>
          </a:p>
          <a:p>
            <a:r>
              <a:rPr lang="en-US" dirty="0" smtClean="0"/>
              <a:t>sample-submission</a:t>
            </a:r>
          </a:p>
          <a:p>
            <a:pPr lvl="1"/>
            <a:r>
              <a:rPr lang="en-US" dirty="0" smtClean="0"/>
              <a:t>What your submission file should look like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Manipulating Data</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First understand your data</a:t>
            </a:r>
          </a:p>
          <a:p>
            <a:pPr lvl="1"/>
            <a:r>
              <a:rPr lang="en-US" dirty="0" smtClean="0"/>
              <a:t>How is it structured?</a:t>
            </a:r>
          </a:p>
          <a:p>
            <a:pPr lvl="1"/>
            <a:r>
              <a:rPr lang="en-US" dirty="0" smtClean="0"/>
              <a:t>How is it organized?</a:t>
            </a:r>
          </a:p>
          <a:p>
            <a:pPr lvl="1"/>
            <a:r>
              <a:rPr lang="en-US" dirty="0" smtClean="0"/>
              <a:t>What column headings are available? </a:t>
            </a:r>
          </a:p>
          <a:p>
            <a:pPr lvl="2"/>
            <a:r>
              <a:rPr lang="en-US" dirty="0" smtClean="0"/>
              <a:t>Features of the data?</a:t>
            </a:r>
          </a:p>
          <a:p>
            <a:pPr lvl="1"/>
            <a:r>
              <a:rPr lang="en-US" dirty="0" smtClean="0"/>
              <a:t>How many unique data points (rows)?</a:t>
            </a:r>
          </a:p>
          <a:p>
            <a:r>
              <a:rPr lang="en-US" dirty="0" smtClean="0"/>
              <a:t>Missing values?</a:t>
            </a:r>
          </a:p>
          <a:p>
            <a:pPr lvl="1"/>
            <a:r>
              <a:rPr lang="en-US" dirty="0" smtClean="0"/>
              <a:t>“NA” in R.</a:t>
            </a:r>
          </a:p>
          <a:p>
            <a:pPr lvl="1"/>
            <a:r>
              <a:rPr lang="en-US" dirty="0" smtClean="0"/>
              <a:t>Functions usually ignore NA values</a:t>
            </a:r>
          </a:p>
          <a:p>
            <a:pPr lvl="1"/>
            <a:r>
              <a:rPr lang="en-US" dirty="0" smtClean="0"/>
              <a:t>Sometimes must be explicit</a:t>
            </a:r>
          </a:p>
          <a:p>
            <a:pPr lvl="2"/>
            <a:r>
              <a:rPr lang="en-US" dirty="0" smtClean="0"/>
              <a:t>mean(x, na.rm=TRUE)</a:t>
            </a:r>
          </a:p>
          <a:p>
            <a:pPr lvl="2"/>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Use all input parameters and all input data to predict prices</a:t>
            </a:r>
          </a:p>
          <a:p>
            <a:r>
              <a:rPr lang="en-US" dirty="0" smtClean="0"/>
              <a:t>Backward elimination using all data</a:t>
            </a:r>
          </a:p>
          <a:p>
            <a:r>
              <a:rPr lang="en-US" dirty="0" smtClean="0"/>
              <a:t>Segment data and generate different models using backward elimination</a:t>
            </a:r>
          </a:p>
          <a:p>
            <a:pPr lvl="1"/>
            <a:r>
              <a:rPr lang="en-US" dirty="0" smtClean="0"/>
              <a:t>By location</a:t>
            </a:r>
          </a:p>
          <a:p>
            <a:pPr lvl="2"/>
            <a:r>
              <a:rPr lang="en-US" dirty="0" smtClean="0"/>
              <a:t>Latitude and longitude – distance from “center”</a:t>
            </a:r>
          </a:p>
          <a:p>
            <a:pPr lvl="2"/>
            <a:r>
              <a:rPr lang="en-US" dirty="0" smtClean="0"/>
              <a:t>Zip code</a:t>
            </a:r>
          </a:p>
          <a:p>
            <a:pPr lvl="1"/>
            <a:r>
              <a:rPr lang="en-US" dirty="0" smtClean="0"/>
              <a:t>By price – high, medium, low</a:t>
            </a:r>
          </a:p>
          <a:p>
            <a:pPr lvl="1"/>
            <a:r>
              <a:rPr lang="en-US" dirty="0" smtClean="0"/>
              <a:t>Drop highest/lowest </a:t>
            </a:r>
            <a:r>
              <a:rPr lang="en-US" dirty="0" err="1" smtClean="0"/>
              <a:t>x</a:t>
            </a:r>
            <a:r>
              <a:rPr lang="en-US" baseline="30000" dirty="0" err="1" smtClean="0"/>
              <a:t>th</a:t>
            </a:r>
            <a:r>
              <a:rPr lang="en-US" dirty="0" smtClean="0"/>
              <a:t> percentile – skew results?</a:t>
            </a:r>
          </a:p>
          <a:p>
            <a:pPr lvl="1"/>
            <a:r>
              <a:rPr lang="en-US" dirty="0" smtClean="0"/>
              <a:t>Other segmentations?</a:t>
            </a:r>
          </a:p>
          <a:p>
            <a:pPr lvl="1"/>
            <a:endParaRPr lang="en-US"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of Output Quality</a:t>
            </a:r>
            <a:endParaRPr lang="en-US" dirty="0"/>
          </a:p>
        </p:txBody>
      </p:sp>
      <p:sp>
        <p:nvSpPr>
          <p:cNvPr id="3" name="Content Placeholder 2"/>
          <p:cNvSpPr>
            <a:spLocks noGrp="1"/>
          </p:cNvSpPr>
          <p:nvPr>
            <p:ph idx="1"/>
          </p:nvPr>
        </p:nvSpPr>
        <p:spPr/>
        <p:txBody>
          <a:bodyPr/>
          <a:lstStyle/>
          <a:p>
            <a:r>
              <a:rPr lang="en-US" dirty="0" smtClean="0"/>
              <a:t>Partition data into training and testing sets</a:t>
            </a:r>
          </a:p>
          <a:p>
            <a:pPr lvl="1"/>
            <a:r>
              <a:rPr lang="en-US" dirty="0" smtClean="0"/>
              <a:t>Use to measure quality of predictions before uploading final results</a:t>
            </a:r>
          </a:p>
          <a:p>
            <a:r>
              <a:rPr lang="en-US" dirty="0" smtClean="0"/>
              <a:t>Quality measure – RMSE (root mean square error)</a:t>
            </a:r>
          </a:p>
          <a:p>
            <a:endParaRPr lang="en-US" dirty="0"/>
          </a:p>
        </p:txBody>
      </p:sp>
      <p:graphicFrame>
        <p:nvGraphicFramePr>
          <p:cNvPr id="4" name="Object 3"/>
          <p:cNvGraphicFramePr>
            <a:graphicFrameLocks noChangeAspect="1"/>
          </p:cNvGraphicFramePr>
          <p:nvPr/>
        </p:nvGraphicFramePr>
        <p:xfrm>
          <a:off x="1752600" y="4267200"/>
          <a:ext cx="5358912" cy="1752600"/>
        </p:xfrm>
        <a:graphic>
          <a:graphicData uri="http://schemas.openxmlformats.org/presentationml/2006/ole">
            <p:oleObj spid="_x0000_s131074" name="Equation" r:id="rId3" imgW="2019240" imgH="66024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Follow the directions on the email invitation.</a:t>
            </a:r>
          </a:p>
          <a:p>
            <a:r>
              <a:rPr lang="en-US" dirty="0" smtClean="0"/>
              <a:t>Download and complete Lab 7</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Summary</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pPr marL="514350" indent="-514350">
              <a:buFont typeface="+mj-lt"/>
              <a:buAutoNum type="arabicPeriod"/>
            </a:pPr>
            <a:r>
              <a:rPr lang="en-US" dirty="0" smtClean="0"/>
              <a:t>Read data into the R environment</a:t>
            </a:r>
          </a:p>
          <a:p>
            <a:pPr marL="514350" indent="-514350">
              <a:buFont typeface="+mj-lt"/>
              <a:buAutoNum type="arabicPeriod"/>
            </a:pPr>
            <a:r>
              <a:rPr lang="en-US" dirty="0" smtClean="0"/>
              <a:t>Sanity check and clean your data</a:t>
            </a:r>
          </a:p>
          <a:p>
            <a:pPr marL="514350" indent="-514350">
              <a:buFont typeface="+mj-lt"/>
              <a:buAutoNum type="arabicPeriod"/>
            </a:pPr>
            <a:r>
              <a:rPr lang="en-US" dirty="0" smtClean="0"/>
              <a:t>Visualize your data</a:t>
            </a:r>
          </a:p>
          <a:p>
            <a:pPr marL="514350" indent="-514350">
              <a:buFont typeface="+mj-lt"/>
              <a:buAutoNum type="arabicPeriod"/>
            </a:pPr>
            <a:r>
              <a:rPr lang="en-US" dirty="0" smtClean="0"/>
              <a:t>Identify potential predictors</a:t>
            </a:r>
          </a:p>
          <a:p>
            <a:pPr marL="514350" indent="-514350">
              <a:buFont typeface="+mj-lt"/>
              <a:buAutoNum type="arabicPeriod"/>
            </a:pPr>
            <a:r>
              <a:rPr lang="en-US" dirty="0" smtClean="0"/>
              <a:t>Select the predictors using backward elimination</a:t>
            </a:r>
          </a:p>
          <a:p>
            <a:pPr marL="514350" indent="-514350">
              <a:buFont typeface="+mj-lt"/>
              <a:buAutoNum type="arabicPeriod"/>
            </a:pPr>
            <a:r>
              <a:rPr lang="en-US" dirty="0" smtClean="0"/>
              <a:t>Validate the model</a:t>
            </a:r>
          </a:p>
          <a:p>
            <a:pPr marL="914400" lvl="1" indent="-514350">
              <a:buFont typeface="+mj-lt"/>
              <a:buAutoNum type="arabicPeriod"/>
            </a:pPr>
            <a:r>
              <a:rPr lang="en-US" dirty="0" smtClean="0"/>
              <a:t>Residual analysis</a:t>
            </a:r>
          </a:p>
          <a:p>
            <a:pPr marL="914400" lvl="1" indent="-514350">
              <a:buFont typeface="+mj-lt"/>
              <a:buAutoNum type="arabicPeriod"/>
            </a:pPr>
            <a:r>
              <a:rPr lang="en-US" dirty="0" smtClean="0"/>
              <a:t>Train and test</a:t>
            </a:r>
          </a:p>
          <a:p>
            <a:pPr marL="514350" indent="-514350">
              <a:buFont typeface="+mj-lt"/>
              <a:buAutoNum type="arabicPeriod"/>
            </a:pPr>
            <a:r>
              <a:rPr lang="en-US" dirty="0" smtClean="0"/>
              <a:t>Predict from new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Final project requirements</a:t>
            </a:r>
            <a:endParaRPr lang="en-US" dirty="0"/>
          </a:p>
        </p:txBody>
      </p:sp>
      <p:sp>
        <p:nvSpPr>
          <p:cNvPr id="3" name="Content Placeholder 2"/>
          <p:cNvSpPr>
            <a:spLocks noGrp="1"/>
          </p:cNvSpPr>
          <p:nvPr>
            <p:ph idx="1"/>
          </p:nvPr>
        </p:nvSpPr>
        <p:spPr>
          <a:xfrm>
            <a:off x="457200" y="1600200"/>
            <a:ext cx="8382000" cy="4953000"/>
          </a:xfrm>
        </p:spPr>
        <p:txBody>
          <a:bodyPr>
            <a:normAutofit fontScale="92500" lnSpcReduction="20000"/>
          </a:bodyPr>
          <a:lstStyle/>
          <a:p>
            <a:r>
              <a:rPr lang="en-US" dirty="0" smtClean="0"/>
              <a:t>Goal:  Integrate and demonstrate everything you have learned in this class</a:t>
            </a:r>
          </a:p>
          <a:p>
            <a:r>
              <a:rPr lang="en-US" dirty="0" smtClean="0"/>
              <a:t>Develop a new regression model</a:t>
            </a:r>
          </a:p>
          <a:p>
            <a:r>
              <a:rPr lang="en-US" dirty="0" smtClean="0"/>
              <a:t>Data set with at least 1000 unique entries</a:t>
            </a:r>
          </a:p>
          <a:p>
            <a:r>
              <a:rPr lang="en-US" dirty="0" smtClean="0"/>
              <a:t>Demonstrate data cleaning, sanity checking</a:t>
            </a:r>
          </a:p>
          <a:p>
            <a:r>
              <a:rPr lang="en-US" dirty="0" smtClean="0"/>
              <a:t>Demonstrate training and testing</a:t>
            </a:r>
          </a:p>
          <a:p>
            <a:r>
              <a:rPr lang="en-US" dirty="0" smtClean="0"/>
              <a:t>Appropriate quality analysis of the model</a:t>
            </a:r>
          </a:p>
          <a:p>
            <a:r>
              <a:rPr lang="en-US" dirty="0" smtClean="0"/>
              <a:t>Show that you know R</a:t>
            </a:r>
          </a:p>
          <a:p>
            <a:r>
              <a:rPr lang="en-US" i="1" dirty="0" smtClean="0">
                <a:solidFill>
                  <a:srgbClr val="FF0000"/>
                </a:solidFill>
              </a:rPr>
              <a:t>Must make good predictions</a:t>
            </a:r>
          </a:p>
          <a:p>
            <a:r>
              <a:rPr lang="en-US" i="1" dirty="0" smtClean="0">
                <a:solidFill>
                  <a:srgbClr val="FF0000"/>
                </a:solidFill>
              </a:rPr>
              <a:t>Should be interesting and fun</a:t>
            </a:r>
          </a:p>
          <a:p>
            <a:r>
              <a:rPr lang="en-US" i="1" dirty="0" smtClean="0">
                <a:solidFill>
                  <a:srgbClr val="FF0000"/>
                </a:solidFill>
              </a:rPr>
              <a:t>May be useful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Read Chapters 6 and 7</a:t>
            </a:r>
          </a:p>
          <a:p>
            <a:r>
              <a:rPr lang="en-US" dirty="0" smtClean="0"/>
              <a:t>Download and complete Lab 8</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 CPU DB</a:t>
            </a:r>
            <a:endParaRPr lang="en-US" dirty="0"/>
          </a:p>
        </p:txBody>
      </p:sp>
      <p:sp>
        <p:nvSpPr>
          <p:cNvPr id="3" name="Content Placeholder 2"/>
          <p:cNvSpPr>
            <a:spLocks noGrp="1"/>
          </p:cNvSpPr>
          <p:nvPr>
            <p:ph idx="1"/>
          </p:nvPr>
        </p:nvSpPr>
        <p:spPr>
          <a:xfrm>
            <a:off x="533400" y="1371600"/>
            <a:ext cx="8229600" cy="5029200"/>
          </a:xfrm>
        </p:spPr>
        <p:txBody>
          <a:bodyPr>
            <a:normAutofit fontScale="85000" lnSpcReduction="20000"/>
          </a:bodyPr>
          <a:lstStyle/>
          <a:p>
            <a:r>
              <a:rPr lang="en-US" dirty="0" smtClean="0"/>
              <a:t>Design characteristics and measured performance for 1500+ processors</a:t>
            </a:r>
          </a:p>
          <a:p>
            <a:r>
              <a:rPr lang="en-US" dirty="0" smtClean="0"/>
              <a:t>Clock frequency</a:t>
            </a:r>
          </a:p>
          <a:p>
            <a:r>
              <a:rPr lang="en-US" dirty="0" smtClean="0"/>
              <a:t>Technology parameters</a:t>
            </a:r>
          </a:p>
          <a:p>
            <a:pPr lvl="1"/>
            <a:r>
              <a:rPr lang="en-US" dirty="0" smtClean="0"/>
              <a:t>Number of transistors</a:t>
            </a:r>
          </a:p>
          <a:p>
            <a:pPr lvl="1"/>
            <a:r>
              <a:rPr lang="en-US" dirty="0" smtClean="0"/>
              <a:t>Die size</a:t>
            </a:r>
          </a:p>
          <a:p>
            <a:pPr lvl="1"/>
            <a:r>
              <a:rPr lang="en-US" dirty="0" smtClean="0"/>
              <a:t>Feature size</a:t>
            </a:r>
          </a:p>
          <a:p>
            <a:pPr lvl="1"/>
            <a:r>
              <a:rPr lang="en-US" dirty="0" smtClean="0"/>
              <a:t>Channel length</a:t>
            </a:r>
          </a:p>
          <a:p>
            <a:r>
              <a:rPr lang="en-US" dirty="0" smtClean="0"/>
              <a:t>Parallelism parameters</a:t>
            </a:r>
          </a:p>
          <a:p>
            <a:pPr lvl="1"/>
            <a:r>
              <a:rPr lang="en-US" dirty="0" smtClean="0"/>
              <a:t>Number of cores, threads</a:t>
            </a:r>
          </a:p>
          <a:p>
            <a:r>
              <a:rPr lang="en-US" dirty="0" smtClean="0"/>
              <a:t>Memory parameters</a:t>
            </a:r>
          </a:p>
          <a:p>
            <a:pPr lvl="1"/>
            <a:r>
              <a:rPr lang="en-US" dirty="0" smtClean="0"/>
              <a:t>I-cache and D-cache sizes</a:t>
            </a:r>
          </a:p>
          <a:p>
            <a:r>
              <a:rPr lang="en-US" dirty="0" smtClean="0"/>
              <a:t>Performance = SPEC CPU integer and floating-point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3208</Words>
  <Application>Microsoft Office PowerPoint</Application>
  <PresentationFormat>On-screen Show (4:3)</PresentationFormat>
  <Paragraphs>735</Paragraphs>
  <Slides>85</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Office Theme</vt:lpstr>
      <vt:lpstr>Acrobat Document</vt:lpstr>
      <vt:lpstr>Equation</vt:lpstr>
      <vt:lpstr>Sample slides for use with “Linear Regression Using R:  An Introduction to Data Modeling,” David J. Lilja, University of Minnesota Libraries Publishing, 2016 (z.umn.edu/lrur).</vt:lpstr>
      <vt:lpstr>Overview</vt:lpstr>
      <vt:lpstr>Class Topics</vt:lpstr>
      <vt:lpstr>Prerequisites and Grading</vt:lpstr>
      <vt:lpstr>Lab Assignments</vt:lpstr>
      <vt:lpstr>1.  Introduction to R</vt:lpstr>
      <vt:lpstr>To do</vt:lpstr>
      <vt:lpstr>2.  Manipulating Data</vt:lpstr>
      <vt:lpstr>Example Data – CPU DB</vt:lpstr>
      <vt:lpstr>Data Frames – Fundamental R Object</vt:lpstr>
      <vt:lpstr>Accessing a data frame</vt:lpstr>
      <vt:lpstr>Example functions</vt:lpstr>
      <vt:lpstr>Alternative notation - $</vt:lpstr>
      <vt:lpstr>Attach dataframe to local workspace</vt:lpstr>
      <vt:lpstr>To do</vt:lpstr>
      <vt:lpstr>3.  Sanity Checking and Cleaning Data</vt:lpstr>
      <vt:lpstr>Things to try</vt:lpstr>
      <vt:lpstr>Analyzing Data is Messy</vt:lpstr>
      <vt:lpstr>To do</vt:lpstr>
      <vt:lpstr>4.  One-factor Regression</vt:lpstr>
      <vt:lpstr>Does it look linear?</vt:lpstr>
      <vt:lpstr>Linear model function</vt:lpstr>
      <vt:lpstr>Linear model function</vt:lpstr>
      <vt:lpstr>Plotting the regression line</vt:lpstr>
      <vt:lpstr>Behind the Code</vt:lpstr>
      <vt:lpstr>Behind the Code</vt:lpstr>
      <vt:lpstr>5.  Model quality</vt:lpstr>
      <vt:lpstr>Model quality – coefficients</vt:lpstr>
      <vt:lpstr>Model quality – visual indicators</vt:lpstr>
      <vt:lpstr>Model quality – residuals</vt:lpstr>
      <vt:lpstr>Model quality – R2</vt:lpstr>
      <vt:lpstr>R2 – A Little Deeper</vt:lpstr>
      <vt:lpstr>Residual analysis</vt:lpstr>
      <vt:lpstr>Residual analysis – QQ plot</vt:lpstr>
      <vt:lpstr>To do</vt:lpstr>
      <vt:lpstr>6.  Multi-factor regression</vt:lpstr>
      <vt:lpstr>Visualize the data</vt:lpstr>
      <vt:lpstr>Identify potential predictors</vt:lpstr>
      <vt:lpstr>Adjusted R2</vt:lpstr>
      <vt:lpstr>Identify potential predictors</vt:lpstr>
      <vt:lpstr>Backward elimination</vt:lpstr>
      <vt:lpstr>Backward elimination</vt:lpstr>
      <vt:lpstr>Backward elimination</vt:lpstr>
      <vt:lpstr>Backward elimination</vt:lpstr>
      <vt:lpstr>Residual analysis</vt:lpstr>
      <vt:lpstr>Residual analysis – QQ plot</vt:lpstr>
      <vt:lpstr>A Little Deeper on p-values</vt:lpstr>
      <vt:lpstr>When Things Go Wrong</vt:lpstr>
      <vt:lpstr>Example: int92 (Sec. 4.6)</vt:lpstr>
      <vt:lpstr>Example: int92 (Sec. 4.6)</vt:lpstr>
      <vt:lpstr>Example: int92 (Sec. 4.6)</vt:lpstr>
      <vt:lpstr>Example: int92 (Sec. 4.6)</vt:lpstr>
      <vt:lpstr>Example: int92 (Sec. 4.6)</vt:lpstr>
      <vt:lpstr>Example: int92 (Sec. 4.6)</vt:lpstr>
      <vt:lpstr>To do</vt:lpstr>
      <vt:lpstr>7.  Training and testing</vt:lpstr>
      <vt:lpstr>Data splitting</vt:lpstr>
      <vt:lpstr>Data splitting</vt:lpstr>
      <vt:lpstr>Training and testing</vt:lpstr>
      <vt:lpstr>Training and testing</vt:lpstr>
      <vt:lpstr>Confidence Interval for the Mean</vt:lpstr>
      <vt:lpstr>Normalize x</vt:lpstr>
      <vt:lpstr>Confidence Interval for the Mean</vt:lpstr>
      <vt:lpstr>Confidence Interval for the Mean</vt:lpstr>
      <vt:lpstr>An Example</vt:lpstr>
      <vt:lpstr>An Example (cont.)</vt:lpstr>
      <vt:lpstr>An Example (cont.)</vt:lpstr>
      <vt:lpstr>90% Confidence Interval</vt:lpstr>
      <vt:lpstr>95% Confidence Interval</vt:lpstr>
      <vt:lpstr>What does it mean?</vt:lpstr>
      <vt:lpstr>Higher Confidence → Wider Interval?</vt:lpstr>
      <vt:lpstr>Training and testing</vt:lpstr>
      <vt:lpstr>8.  Predicting across data sets</vt:lpstr>
      <vt:lpstr>Predicting Fp2000 from Int2000</vt:lpstr>
      <vt:lpstr>Predicting Int2006 from Int2000</vt:lpstr>
      <vt:lpstr>To do</vt:lpstr>
      <vt:lpstr>9.  Kaggle competition</vt:lpstr>
      <vt:lpstr>House Price Data</vt:lpstr>
      <vt:lpstr>Goal:  Predict House Prices</vt:lpstr>
      <vt:lpstr>Strategies</vt:lpstr>
      <vt:lpstr>Measure of Output Quality</vt:lpstr>
      <vt:lpstr>To do</vt:lpstr>
      <vt:lpstr>10.  Summary</vt:lpstr>
      <vt:lpstr>Final project requirements</vt:lpstr>
      <vt:lpstr>To 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EE5940:  Introduction to Data Modeling Using R</dc:title>
  <dc:creator>david</dc:creator>
  <cp:lastModifiedBy>david</cp:lastModifiedBy>
  <cp:revision>217</cp:revision>
  <dcterms:created xsi:type="dcterms:W3CDTF">2006-08-16T00:00:00Z</dcterms:created>
  <dcterms:modified xsi:type="dcterms:W3CDTF">2017-08-03T19:19:40Z</dcterms:modified>
</cp:coreProperties>
</file>